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7"/>
  </p:sldMasterIdLst>
  <p:notesMasterIdLst>
    <p:notesMasterId r:id="rId47"/>
  </p:notesMasterIdLst>
  <p:sldIdLst>
    <p:sldId id="256" r:id="rId18"/>
    <p:sldId id="258" r:id="rId19"/>
    <p:sldId id="259" r:id="rId20"/>
    <p:sldId id="260" r:id="rId21"/>
    <p:sldId id="262" r:id="rId22"/>
    <p:sldId id="261" r:id="rId23"/>
    <p:sldId id="263" r:id="rId24"/>
    <p:sldId id="264" r:id="rId25"/>
    <p:sldId id="265" r:id="rId26"/>
    <p:sldId id="267" r:id="rId27"/>
    <p:sldId id="268" r:id="rId28"/>
    <p:sldId id="269" r:id="rId29"/>
    <p:sldId id="271" r:id="rId30"/>
    <p:sldId id="273" r:id="rId31"/>
    <p:sldId id="272" r:id="rId32"/>
    <p:sldId id="280" r:id="rId33"/>
    <p:sldId id="276" r:id="rId34"/>
    <p:sldId id="266" r:id="rId35"/>
    <p:sldId id="277" r:id="rId36"/>
    <p:sldId id="274" r:id="rId37"/>
    <p:sldId id="275" r:id="rId38"/>
    <p:sldId id="270" r:id="rId39"/>
    <p:sldId id="281" r:id="rId40"/>
    <p:sldId id="279" r:id="rId41"/>
    <p:sldId id="283" r:id="rId42"/>
    <p:sldId id="282" r:id="rId43"/>
    <p:sldId id="284" r:id="rId44"/>
    <p:sldId id="285" r:id="rId45"/>
    <p:sldId id="28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30F0A9-15D0-4592-AF35-C1627402AC8D}">
          <p14:sldIdLst>
            <p14:sldId id="256"/>
          </p14:sldIdLst>
        </p14:section>
        <p14:section name="EZ-VOTE Connect Intro" id="{0204E1B8-9DD6-45C3-AFF6-C3499D8BE488}">
          <p14:sldIdLst>
            <p14:sldId id="258"/>
            <p14:sldId id="259"/>
            <p14:sldId id="260"/>
            <p14:sldId id="262"/>
            <p14:sldId id="261"/>
          </p14:sldIdLst>
        </p14:section>
        <p14:section name="PowerPoint Slide Types" id="{778C607A-8950-4293-B37B-387BFCB16A58}">
          <p14:sldIdLst>
            <p14:sldId id="263"/>
            <p14:sldId id="264"/>
            <p14:sldId id="265"/>
            <p14:sldId id="267"/>
            <p14:sldId id="268"/>
            <p14:sldId id="269"/>
            <p14:sldId id="271"/>
            <p14:sldId id="273"/>
            <p14:sldId id="272"/>
          </p14:sldIdLst>
        </p14:section>
        <p14:section name="Sample Questions" id="{D1E2FB1C-6125-4013-9B48-70E01FE72D98}">
          <p14:sldIdLst>
            <p14:sldId id="280"/>
            <p14:sldId id="276"/>
            <p14:sldId id="266"/>
            <p14:sldId id="277"/>
            <p14:sldId id="274"/>
            <p14:sldId id="275"/>
            <p14:sldId id="270"/>
          </p14:sldIdLst>
        </p14:section>
        <p14:section name="Settings &amp; Options" id="{CD17837D-EFF6-4423-A1D2-8A7D3F88A4AA}">
          <p14:sldIdLst>
            <p14:sldId id="281"/>
            <p14:sldId id="279"/>
            <p14:sldId id="283"/>
            <p14:sldId id="282"/>
          </p14:sldIdLst>
        </p14:section>
        <p14:section name="Reports" id="{C280BD1B-CBE7-42B1-9467-19D0ADB67291}">
          <p14:sldIdLst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7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12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6-4CEF-B678-8316540AE5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66-4CEF-B678-8316540AE5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6-4CEF-B678-8316540AE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451024"/>
        <c:axId val="1396636352"/>
      </c:barChart>
      <c:catAx>
        <c:axId val="1345451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96636352"/>
        <c:crosses val="autoZero"/>
        <c:auto val="1"/>
        <c:lblAlgn val="ctr"/>
        <c:lblOffset val="100"/>
        <c:noMultiLvlLbl val="0"/>
      </c:catAx>
      <c:valAx>
        <c:axId val="1396636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45451024"/>
        <c:crosses val="autoZero"/>
        <c:crossBetween val="between"/>
      </c:valAx>
    </c:plotArea>
    <c:legend>
      <c:legendPos val="r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0"/>
      <c:rAngAx val="0"/>
      <c:perspective val="0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F2E-4663-A6A0-1DA1E7065783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F2E-4663-A6A0-1DA1E7065783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F2E-4663-A6A0-1DA1E7065783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F2E-4663-A6A0-1DA1E7065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Sales</c:v>
                </c:pt>
                <c:pt idx="1">
                  <c:v>Marketing</c:v>
                </c:pt>
                <c:pt idx="2">
                  <c:v>Management</c:v>
                </c:pt>
                <c:pt idx="3">
                  <c:v>Manufacturing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E-4663-A6A0-1DA1E70657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45451024"/>
        <c:axId val="1396636352"/>
        <c:axId val="0"/>
      </c:bar3DChart>
      <c:catAx>
        <c:axId val="13454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3600000" vert="horz"/>
          <a:lstStyle/>
          <a:p>
            <a:pPr>
              <a:defRPr sz="1600"/>
            </a:pPr>
            <a:endParaRPr lang="en-US"/>
          </a:p>
        </c:txPr>
        <c:crossAx val="1396636352"/>
        <c:crosses val="autoZero"/>
        <c:auto val="1"/>
        <c:lblAlgn val="ctr"/>
        <c:lblOffset val="100"/>
        <c:noMultiLvlLbl val="0"/>
      </c:catAx>
      <c:valAx>
        <c:axId val="139663635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4545102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0"/>
      <c:rAngAx val="0"/>
      <c:perspective val="0"/>
    </c:view3D>
    <c:floor>
      <c:thickness val="0"/>
      <c:spPr>
        <a:noFill/>
        <a:ln w="254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C53-4A15-AFE3-2479C5260CDF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C53-4A15-AFE3-2479C5260CDF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C53-4A15-AFE3-2479C5260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Somewhat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 formatCode="0%">
                  <c:v>0.33333333333333298</c:v>
                </c:pt>
                <c:pt idx="1">
                  <c:v>0.33333333333333298</c:v>
                </c:pt>
                <c:pt idx="2">
                  <c:v>0.33333333333333298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3-4A15-AFE3-2479C5260C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45451024"/>
        <c:axId val="1396636352"/>
        <c:axId val="0"/>
      </c:bar3DChart>
      <c:catAx>
        <c:axId val="13454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3600000" vert="horz"/>
          <a:lstStyle/>
          <a:p>
            <a:pPr>
              <a:defRPr sz="1600"/>
            </a:pPr>
            <a:endParaRPr lang="en-US"/>
          </a:p>
        </c:txPr>
        <c:crossAx val="1396636352"/>
        <c:crosses val="autoZero"/>
        <c:auto val="1"/>
        <c:lblAlgn val="ctr"/>
        <c:lblOffset val="100"/>
        <c:noMultiLvlLbl val="0"/>
      </c:catAx>
      <c:valAx>
        <c:axId val="139663635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4545102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0"/>
      <c:rAngAx val="0"/>
      <c:perspective val="0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97-40A3-93F3-772405905CFE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C97-40A3-93F3-772405905CFE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C97-40A3-93F3-772405905C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Somewhat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0.33333333333333298</c:v>
                </c:pt>
                <c:pt idx="1">
                  <c:v>0.33333333333333298</c:v>
                </c:pt>
                <c:pt idx="2">
                  <c:v>0.33333333333333298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7-40A3-93F3-772405905C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45451024"/>
        <c:axId val="1396636352"/>
        <c:axId val="0"/>
      </c:bar3DChart>
      <c:catAx>
        <c:axId val="13454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3600000" vert="horz"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396636352"/>
        <c:crosses val="autoZero"/>
        <c:auto val="1"/>
        <c:lblAlgn val="ctr"/>
        <c:lblOffset val="100"/>
        <c:noMultiLvlLbl val="0"/>
      </c:catAx>
      <c:valAx>
        <c:axId val="139663635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4545102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0"/>
      <c:rAngAx val="0"/>
      <c:perspective val="0"/>
    </c:view3D>
    <c:floor>
      <c:thickness val="0"/>
      <c:spPr>
        <a:noFill/>
        <a:ln w="254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C53-4A15-AFE3-2479C5260CDF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C53-4A15-AFE3-2479C5260CDF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C53-4A15-AFE3-2479C5260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Somewhat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 formatCode="0%">
                  <c:v>0.33333333333333298</c:v>
                </c:pt>
                <c:pt idx="1">
                  <c:v>0.33333333333333298</c:v>
                </c:pt>
                <c:pt idx="2">
                  <c:v>0.33333333333333298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3-4A15-AFE3-2479C5260C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45451024"/>
        <c:axId val="1396636352"/>
        <c:axId val="0"/>
      </c:bar3DChart>
      <c:catAx>
        <c:axId val="13454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3600000" vert="horz"/>
          <a:lstStyle/>
          <a:p>
            <a:pPr>
              <a:defRPr sz="1600"/>
            </a:pPr>
            <a:endParaRPr lang="en-US"/>
          </a:p>
        </c:txPr>
        <c:crossAx val="1396636352"/>
        <c:crosses val="autoZero"/>
        <c:auto val="1"/>
        <c:lblAlgn val="ctr"/>
        <c:lblOffset val="100"/>
        <c:noMultiLvlLbl val="0"/>
      </c:catAx>
      <c:valAx>
        <c:axId val="139663635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4545102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 algn="ctr">
                    <a:defRPr sz="1800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9AE-4F8B-BC95-BBF584584A3F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 algn="ctr">
                    <a:defRPr sz="1800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9AE-4F8B-BC95-BBF584584A3F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 algn="ctr">
                    <a:defRPr sz="1800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9AE-4F8B-BC95-BBF584584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>
                  <a:defRPr sz="1800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Answer 1</c:v>
                </c:pt>
                <c:pt idx="1">
                  <c:v>Answer 2</c:v>
                </c:pt>
                <c:pt idx="2">
                  <c:v>Answer 3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0.33333333333333298</c:v>
                </c:pt>
                <c:pt idx="1">
                  <c:v>0.33333333333333298</c:v>
                </c:pt>
                <c:pt idx="2">
                  <c:v>0.33333333333333298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E-4F8B-BC95-BBF584584A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 algn="ctr">
                    <a:defRPr sz="1800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0C4-429B-AA6F-888BF953E6DF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 algn="ctr">
                    <a:defRPr sz="1800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0C4-429B-AA6F-888BF953E6DF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 algn="ctr">
                    <a:defRPr sz="1800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0C4-429B-AA6F-888BF953E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>
                  <a:defRPr sz="1800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Somewhat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0.33333333333333298</c:v>
                </c:pt>
                <c:pt idx="1">
                  <c:v>0.33333333333333298</c:v>
                </c:pt>
                <c:pt idx="2">
                  <c:v>0.33333333333333298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4-429B-AA6F-888BF953E6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0"/>
      <c:rAngAx val="0"/>
      <c:perspective val="0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9C1-4405-A817-CD0320BA2211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9C1-4405-A817-CD0320BA2211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9C1-4405-A817-CD0320BA2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Answer 1</c:v>
                </c:pt>
                <c:pt idx="1">
                  <c:v>Answer 2</c:v>
                </c:pt>
                <c:pt idx="2">
                  <c:v>Answer 3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 formatCode="0%">
                  <c:v>0.33333333333333298</c:v>
                </c:pt>
                <c:pt idx="1">
                  <c:v>0.33333333333333298</c:v>
                </c:pt>
                <c:pt idx="2">
                  <c:v>0.33333333333333298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1-4405-A817-CD0320BA22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45451024"/>
        <c:axId val="1396636352"/>
        <c:axId val="0"/>
      </c:bar3DChart>
      <c:catAx>
        <c:axId val="13454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3600000" vert="horz"/>
          <a:lstStyle/>
          <a:p>
            <a:pPr>
              <a:defRPr sz="1600"/>
            </a:pPr>
            <a:endParaRPr lang="en-US"/>
          </a:p>
        </c:txPr>
        <c:crossAx val="1396636352"/>
        <c:crosses val="autoZero"/>
        <c:auto val="1"/>
        <c:lblAlgn val="ctr"/>
        <c:lblOffset val="100"/>
        <c:noMultiLvlLbl val="0"/>
      </c:catAx>
      <c:valAx>
        <c:axId val="139663635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4545102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81F00-E3B3-41B8-A0ED-C54A5DB0B81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ABF0E-044B-4F10-B1D0-14316C9E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Name : Standard Question Slide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F0E-044B-4F10-B1D0-14316C9E72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9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Name : Standard Question Slide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F0E-044B-4F10-B1D0-14316C9E72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6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Name : DataFiteringSlide</a:t>
            </a:r>
          </a:p>
          <a:p>
            <a:r>
              <a:rPr lang="en-US"/>
              <a:t>Mode : EZ-VOTE Question And Answers</a:t>
            </a:r>
          </a:p>
          <a:p>
            <a:r>
              <a:rPr lang="en-US"/>
              <a:t>Filter Question  : Do you understand the topic?</a:t>
            </a:r>
          </a:p>
          <a:p>
            <a:r>
              <a:rPr lang="en-US"/>
              <a:t>By Question 1 : Where do you work?</a:t>
            </a:r>
          </a:p>
          <a:p>
            <a:r>
              <a:rPr lang="en-US"/>
              <a:t>By Answer 1 : 2.Marketing</a:t>
            </a:r>
          </a:p>
          <a:p>
            <a:r>
              <a:rPr lang="en-US"/>
              <a:t>By Question 2 : NONE</a:t>
            </a:r>
          </a:p>
          <a:p>
            <a:r>
              <a:rPr lang="en-US"/>
              <a:t>By Answer 2 : NONE</a:t>
            </a:r>
          </a:p>
          <a:p>
            <a:r>
              <a:rPr lang="en-US"/>
              <a:t>InsertAll : No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F0E-044B-4F10-B1D0-14316C9E72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6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Name : Standard Question Slide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F0E-044B-4F10-B1D0-14316C9E72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3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Name : Compare Responses Slide</a:t>
            </a:r>
          </a:p>
          <a:p>
            <a:r>
              <a:rPr lang="en-US"/>
              <a:t>First Selected Question To Compare : 16.Enter your question.....</a:t>
            </a:r>
          </a:p>
          <a:p>
            <a:r>
              <a:rPr lang="en-US"/>
              <a:t>Second Selected Question To Compare With First : 17.Enter your question.....</a:t>
            </a:r>
          </a:p>
          <a:p>
            <a:r>
              <a:rPr lang="en-US"/>
              <a:t>Ignore Single Voters : No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F0E-044B-4F10-B1D0-14316C9E72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0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Name : Focused Slide</a:t>
            </a:r>
          </a:p>
          <a:p>
            <a:r>
              <a:rPr lang="en-US"/>
              <a:t>Final Re-ordering Option : Pick Best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F0E-044B-4F10-B1D0-14316C9E72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38793"/>
            <a:ext cx="9144000" cy="2387600"/>
          </a:xfrm>
        </p:spPr>
        <p:txBody>
          <a:bodyPr anchor="ctr"/>
          <a:lstStyle>
            <a:lvl1pPr algn="ctr">
              <a:defRPr sz="6000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64636"/>
            <a:ext cx="9144000" cy="1655762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319" y="4935237"/>
            <a:ext cx="4777051" cy="19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0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499" y="5313986"/>
            <a:ext cx="2609501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3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250" y="5807676"/>
            <a:ext cx="2609501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8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7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5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4634-3EF2-4DA3-A6E3-EE3E38CECEC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D3B07-A704-4F42-B64D-AD65BE8E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C33E-2DE9-4532-9E8B-2C1F51B12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EZ-VOTE Connect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81107-FB52-4D1E-9776-979BF9BD6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Quick Start Guide</a:t>
            </a:r>
          </a:p>
        </p:txBody>
      </p:sp>
      <p:graphicFrame>
        <p:nvGraphicFramePr>
          <p:cNvPr id="4" name="Q&amp;A_HiddenCharts" hidden="1">
            <a:extLst>
              <a:ext uri="{FF2B5EF4-FFF2-40B4-BE49-F238E27FC236}">
                <a16:creationId xmlns:a16="http://schemas.microsoft.com/office/drawing/2014/main" id="{6AD6F87C-030F-4E0E-A603-0D8771A31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371411"/>
              </p:ext>
            </p:extLst>
          </p:nvPr>
        </p:nvGraphicFramePr>
        <p:xfrm>
          <a:off x="0" y="0"/>
          <a:ext cx="1270000" cy="12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657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Ranking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5008"/>
            <a:ext cx="6161122" cy="4351338"/>
          </a:xfrm>
        </p:spPr>
        <p:txBody>
          <a:bodyPr>
            <a:normAutofit fontScale="77500" lnSpcReduction="20000"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Multi-Digit keypads (EZ-VOTE 10, EZ-VOTE PRO) can enter votes (and delete/correct them) without submitting. Voter must submit the vote manually, e.g. “3, 1, 2, Send”</a:t>
            </a:r>
          </a:p>
          <a:p>
            <a:pPr marL="917575" lvl="1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Single-Digit keypads submit each vote instantly without ability to delete/change it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Voters push buttons in the order they wish the items were listed in (reorder the list)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Ranking </a:t>
            </a:r>
            <a:r>
              <a:rPr lang="en-US" dirty="0"/>
              <a:t>Slide doesn’t use a chart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final result display is a list reordered based on group’s ranking for each answer choice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C37D7-3D6A-428F-9BCA-0C672CCCBB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321" y="3442684"/>
            <a:ext cx="4956390" cy="298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96C4B4-E594-41F1-A8C1-8514A3C31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3398" y="365125"/>
            <a:ext cx="1562313" cy="387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304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705834-1694-4654-8CA3-C5F97BEAB0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537" y="2344394"/>
            <a:ext cx="5253174" cy="408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Rating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008"/>
            <a:ext cx="5257800" cy="4351338"/>
          </a:xfrm>
        </p:spPr>
        <p:txBody>
          <a:bodyPr>
            <a:normAutofit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Uses a rating scale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Voters must enter the RATE per item in the exact order they see on th</a:t>
            </a:r>
            <a:r>
              <a:rPr lang="en-US" dirty="0"/>
              <a:t>e slide, e.g.: Vote “3, 1, 2” means:</a:t>
            </a:r>
          </a:p>
          <a:p>
            <a:pPr marL="917575" lvl="1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Rate “3” for Answer 1</a:t>
            </a:r>
          </a:p>
          <a:p>
            <a:pPr marL="917575" lvl="1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Rate “1” for Answer 2</a:t>
            </a:r>
          </a:p>
          <a:p>
            <a:pPr marL="917575" lvl="1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Rate “2” for Answer 3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CAD4A-6FFD-4D10-8B2A-1E39C193FC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3398" y="365125"/>
            <a:ext cx="1562313" cy="386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78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Focused Selection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5008"/>
            <a:ext cx="5257801" cy="4351338"/>
          </a:xfrm>
        </p:spPr>
        <p:txBody>
          <a:bodyPr>
            <a:normAutofit fontScale="77500" lnSpcReduction="20000"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Focused Selection uses results charts (except in final results)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Create one slide with all options that need to be ‘ranked’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Users vote on ONE item at a time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Software automatically eliminates the best/worst performing answer choice. Voters vote on remaining items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Final result display is a reordered list (no chart)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3E9683-DF27-49D2-A9B1-5D7FBF42C32B}"/>
              </a:ext>
            </a:extLst>
          </p:cNvPr>
          <p:cNvGrpSpPr/>
          <p:nvPr/>
        </p:nvGrpSpPr>
        <p:grpSpPr>
          <a:xfrm>
            <a:off x="6168044" y="3358342"/>
            <a:ext cx="5785656" cy="3068004"/>
            <a:chOff x="6096000" y="2075008"/>
            <a:chExt cx="5857700" cy="311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966EAD-8973-4DED-B405-B0CCE4B0D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2075008"/>
              <a:ext cx="5857700" cy="3119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39F7C8-5573-402D-948C-72EB24731489}"/>
                </a:ext>
              </a:extLst>
            </p:cNvPr>
            <p:cNvSpPr txBox="1"/>
            <p:nvPr/>
          </p:nvSpPr>
          <p:spPr>
            <a:xfrm>
              <a:off x="6096000" y="3506358"/>
              <a:ext cx="229431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“Answer 1” will be eliminated from the next round of voting because it’s been voted ‘best’ in the first round.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E844E7-7ACC-4CF4-B39B-DD8BF0272FB1}"/>
                </a:ext>
              </a:extLst>
            </p:cNvPr>
            <p:cNvSpPr/>
            <p:nvPr/>
          </p:nvSpPr>
          <p:spPr>
            <a:xfrm>
              <a:off x="8390313" y="2743200"/>
              <a:ext cx="698269" cy="1828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D873D6F-E334-4FA3-AF3F-61C8AF5AF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1387" y="365125"/>
            <a:ext cx="1562313" cy="394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2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Multi-Vote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5008"/>
            <a:ext cx="5396345" cy="4351338"/>
          </a:xfrm>
        </p:spPr>
        <p:txBody>
          <a:bodyPr>
            <a:normAutofit fontScale="92500"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Used mainly for: “Select all that apply” and “Vote up to X times” questions 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Alternative use: visually confirming the ‘rank’ of each item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Uses </a:t>
            </a:r>
            <a:r>
              <a:rPr lang="en-US" dirty="0"/>
              <a:t>a chart to show what percentage did each Answer Choice receive from the group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512CB-B714-4F1C-B0CC-574115B2B5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560" y="2887328"/>
            <a:ext cx="4956048" cy="353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4AD718-0DF1-4234-B025-28FA3D744D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760" y="365125"/>
            <a:ext cx="1562313" cy="4976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15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4D6D7E-B138-4F25-B72F-572EE3133A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96859"/>
            <a:ext cx="4587240" cy="316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 Filtering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008"/>
            <a:ext cx="9560556" cy="4351338"/>
          </a:xfrm>
        </p:spPr>
        <p:txBody>
          <a:bodyPr>
            <a:normAutofit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Show filtered results based on answers from previous questions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Used for </a:t>
            </a:r>
            <a:r>
              <a:rPr lang="en-US" sz="2600" dirty="0"/>
              <a:t>showing answers from </a:t>
            </a: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demographic subsets of voters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4C324-766D-4479-9D0B-E19E992EBF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581" y="3496859"/>
            <a:ext cx="5983779" cy="3165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0876973-DC13-4DEE-962F-00DDF38F7AB9}"/>
              </a:ext>
            </a:extLst>
          </p:cNvPr>
          <p:cNvSpPr/>
          <p:nvPr/>
        </p:nvSpPr>
        <p:spPr>
          <a:xfrm>
            <a:off x="4980929" y="4743491"/>
            <a:ext cx="1357745" cy="672528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0D735F-1AC5-43A6-8B10-EA395BD1CC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756" y="365125"/>
            <a:ext cx="1562313" cy="576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39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Comparison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5008"/>
            <a:ext cx="8909859" cy="4351338"/>
          </a:xfrm>
        </p:spPr>
        <p:txBody>
          <a:bodyPr>
            <a:normAutofit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Compare two identical slides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Best for pre- and post-assessment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08BCB-3DA9-41EE-A93A-0199D2E4FC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459" y="3525036"/>
            <a:ext cx="5943162" cy="313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5EA2A-8110-4761-86E8-BE385EB24C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530618"/>
            <a:ext cx="4058435" cy="313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504AA77-E5CA-454F-953F-659B7810AABB}"/>
              </a:ext>
            </a:extLst>
          </p:cNvPr>
          <p:cNvSpPr/>
          <p:nvPr/>
        </p:nvSpPr>
        <p:spPr>
          <a:xfrm>
            <a:off x="4555375" y="4757209"/>
            <a:ext cx="1679169" cy="672528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0B50D7-11A0-4D5B-8258-D0CAA1D1D7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308" y="365125"/>
            <a:ext cx="1562313" cy="460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42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/>
            </a:br>
            <a:r>
              <a:rPr lang="en-US" dirty="0"/>
              <a:t>Sample Slides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5008"/>
            <a:ext cx="6343997" cy="2779625"/>
          </a:xfrm>
        </p:spPr>
        <p:txBody>
          <a:bodyPr>
            <a:normAutofit fontScale="70000" lnSpcReduction="20000"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following section contains functional, EZ-VOTE-native slides that will work with Meridia keypads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Connect your USB ‘base’ receiver, select the EZ-VOTE tab and verify that “Base Connectivity” indicator is green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“Base Connected - Activation Needed” indicates Demo Mode where up to 20 votes will be registered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A08D3-6A8C-4C72-84BF-0F126DCF9D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4970658"/>
            <a:ext cx="8077259" cy="163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computer sitting on a table&#10;&#10;Description automatically generated">
            <a:extLst>
              <a:ext uri="{FF2B5EF4-FFF2-40B4-BE49-F238E27FC236}">
                <a16:creationId xmlns:a16="http://schemas.microsoft.com/office/drawing/2014/main" id="{799E7B8E-0123-4CAC-88A6-B5C1226D0F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86" y="1464627"/>
            <a:ext cx="5082529" cy="339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20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Q&amp;A_Charts">
            <a:extLst>
              <a:ext uri="{FF2B5EF4-FFF2-40B4-BE49-F238E27FC236}">
                <a16:creationId xmlns:a16="http://schemas.microsoft.com/office/drawing/2014/main" id="{11FAAC54-C5A0-437D-BAAC-89F7168BF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307566"/>
              </p:ext>
            </p:extLst>
          </p:nvPr>
        </p:nvGraphicFramePr>
        <p:xfrm>
          <a:off x="5892800" y="1500447"/>
          <a:ext cx="5461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Q&amp;A_questions">
            <a:extLst>
              <a:ext uri="{FF2B5EF4-FFF2-40B4-BE49-F238E27FC236}">
                <a16:creationId xmlns:a16="http://schemas.microsoft.com/office/drawing/2014/main" id="{B7467CBC-01DE-496C-8161-BD8734BC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work?</a:t>
            </a:r>
          </a:p>
        </p:txBody>
      </p:sp>
      <p:sp>
        <p:nvSpPr>
          <p:cNvPr id="3" name="Q&amp;A_answers">
            <a:extLst>
              <a:ext uri="{FF2B5EF4-FFF2-40B4-BE49-F238E27FC236}">
                <a16:creationId xmlns:a16="http://schemas.microsoft.com/office/drawing/2014/main" id="{9039FCB9-59BD-4948-AFA1-7022F09CE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25625"/>
            <a:ext cx="4114800" cy="1770356"/>
          </a:xfrm>
        </p:spPr>
        <p:txBody>
          <a:bodyPr>
            <a:spAutoFit/>
          </a:bodyPr>
          <a:lstStyle/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 dirty="0"/>
              <a:t>Sales</a:t>
            </a:r>
          </a:p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 dirty="0"/>
              <a:t>Marketing</a:t>
            </a:r>
          </a:p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 dirty="0"/>
              <a:t>Management</a:t>
            </a:r>
          </a:p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 dirty="0"/>
              <a:t>Manufacturing</a:t>
            </a:r>
          </a:p>
        </p:txBody>
      </p:sp>
      <p:grpSp>
        <p:nvGrpSpPr>
          <p:cNvPr id="8" name="CountDownClock">
            <a:extLst>
              <a:ext uri="{FF2B5EF4-FFF2-40B4-BE49-F238E27FC236}">
                <a16:creationId xmlns:a16="http://schemas.microsoft.com/office/drawing/2014/main" id="{A5D922C2-607D-45AA-BD91-5C73D9638189}"/>
              </a:ext>
            </a:extLst>
          </p:cNvPr>
          <p:cNvGrpSpPr/>
          <p:nvPr/>
        </p:nvGrpSpPr>
        <p:grpSpPr>
          <a:xfrm>
            <a:off x="10985500" y="5664200"/>
            <a:ext cx="952500" cy="1079500"/>
            <a:chOff x="10985500" y="5664200"/>
            <a:chExt cx="952500" cy="1079500"/>
          </a:xfrm>
        </p:grpSpPr>
        <p:pic>
          <p:nvPicPr>
            <p:cNvPr id="6" name="StopWatchObject">
              <a:extLst>
                <a:ext uri="{FF2B5EF4-FFF2-40B4-BE49-F238E27FC236}">
                  <a16:creationId xmlns:a16="http://schemas.microsoft.com/office/drawing/2014/main" id="{D409645C-9301-44FE-AAB4-4E66E59687B1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5500" y="5664200"/>
              <a:ext cx="952500" cy="1079500"/>
            </a:xfrm>
            <a:prstGeom prst="rect">
              <a:avLst/>
            </a:prstGeom>
          </p:spPr>
        </p:pic>
        <p:sp>
          <p:nvSpPr>
            <p:cNvPr id="7" name="TextObject">
              <a:extLst>
                <a:ext uri="{FF2B5EF4-FFF2-40B4-BE49-F238E27FC236}">
                  <a16:creationId xmlns:a16="http://schemas.microsoft.com/office/drawing/2014/main" id="{4CF3B111-7A20-4DF0-AE1F-4A6FCD3183AB}"/>
                </a:ext>
              </a:extLst>
            </p:cNvPr>
            <p:cNvSpPr txBox="1"/>
            <p:nvPr/>
          </p:nvSpPr>
          <p:spPr>
            <a:xfrm>
              <a:off x="11074400" y="6070600"/>
              <a:ext cx="762000" cy="400110"/>
            </a:xfrm>
            <a:prstGeom prst="rect">
              <a:avLst/>
            </a:prstGeom>
            <a:noFill/>
          </p:spPr>
          <p:txBody>
            <a:bodyPr vert="horz" rtlCol="0" anchor="t">
              <a:spAutoFit/>
            </a:bodyPr>
            <a:lstStyle/>
            <a:p>
              <a:pPr algn="ctr"/>
              <a:r>
                <a:rPr lang="en-US" sz="2000"/>
                <a:t>10</a:t>
              </a:r>
            </a:p>
          </p:txBody>
        </p:sp>
      </p:grpSp>
      <p:grpSp>
        <p:nvGrpSpPr>
          <p:cNvPr id="13" name="ResponseCounter">
            <a:extLst>
              <a:ext uri="{FF2B5EF4-FFF2-40B4-BE49-F238E27FC236}">
                <a16:creationId xmlns:a16="http://schemas.microsoft.com/office/drawing/2014/main" id="{06578ED1-2ADD-4AB1-A969-1AB644DFBEAB}"/>
              </a:ext>
            </a:extLst>
          </p:cNvPr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0" name="alarm">
              <a:extLst>
                <a:ext uri="{FF2B5EF4-FFF2-40B4-BE49-F238E27FC236}">
                  <a16:creationId xmlns:a16="http://schemas.microsoft.com/office/drawing/2014/main" id="{394DC6D6-50F7-4D29-BEC7-779C14C683A4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1" name="counter">
              <a:extLst>
                <a:ext uri="{FF2B5EF4-FFF2-40B4-BE49-F238E27FC236}">
                  <a16:creationId xmlns:a16="http://schemas.microsoft.com/office/drawing/2014/main" id="{7AF95CA6-5E3E-4370-B1ED-B46C6B8DE847}"/>
                </a:ext>
              </a:extLst>
            </p:cNvPr>
            <p:cNvSpPr/>
            <p:nvPr/>
          </p:nvSpPr>
          <p:spPr>
            <a:xfrm>
              <a:off x="317500" y="5880100"/>
              <a:ext cx="825500" cy="8255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ObjectCounter">
              <a:extLst>
                <a:ext uri="{FF2B5EF4-FFF2-40B4-BE49-F238E27FC236}">
                  <a16:creationId xmlns:a16="http://schemas.microsoft.com/office/drawing/2014/main" id="{8340BF16-5E9A-4584-A3C0-5E6DA07D1E07}"/>
                </a:ext>
              </a:extLst>
            </p:cNvPr>
            <p:cNvSpPr txBox="1"/>
            <p:nvPr/>
          </p:nvSpPr>
          <p:spPr>
            <a:xfrm>
              <a:off x="355600" y="6096000"/>
              <a:ext cx="762000" cy="400110"/>
            </a:xfrm>
            <a:prstGeom prst="rect">
              <a:avLst/>
            </a:prstGeom>
            <a:noFill/>
          </p:spPr>
          <p:txBody>
            <a:bodyPr vert="horz" rtlCol="0" anchor="t">
              <a:spAutoFit/>
            </a:bodyPr>
            <a:lstStyle/>
            <a:p>
              <a:pPr algn="ctr"/>
              <a:r>
                <a:rPr lang="en-US" sz="2000"/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1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Q&amp;A_Charts">
            <a:extLst>
              <a:ext uri="{FF2B5EF4-FFF2-40B4-BE49-F238E27FC236}">
                <a16:creationId xmlns:a16="http://schemas.microsoft.com/office/drawing/2014/main" id="{30E7950B-FD09-4A3D-98DB-A418DB248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143385"/>
              </p:ext>
            </p:extLst>
          </p:nvPr>
        </p:nvGraphicFramePr>
        <p:xfrm>
          <a:off x="5994400" y="2016270"/>
          <a:ext cx="5461000" cy="297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Q&amp;A_questions">
            <a:extLst>
              <a:ext uri="{FF2B5EF4-FFF2-40B4-BE49-F238E27FC236}">
                <a16:creationId xmlns:a16="http://schemas.microsoft.com/office/drawing/2014/main" id="{44667B44-3445-4599-81C3-C06525F2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understand the topic?</a:t>
            </a:r>
          </a:p>
        </p:txBody>
      </p:sp>
      <p:sp>
        <p:nvSpPr>
          <p:cNvPr id="3" name="Q&amp;A_answers">
            <a:extLst>
              <a:ext uri="{FF2B5EF4-FFF2-40B4-BE49-F238E27FC236}">
                <a16:creationId xmlns:a16="http://schemas.microsoft.com/office/drawing/2014/main" id="{5DA29FD8-92C1-4FC5-9C5B-92F8D3805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25625"/>
            <a:ext cx="4114800" cy="1351780"/>
          </a:xfrm>
        </p:spPr>
        <p:txBody>
          <a:bodyPr>
            <a:spAutoFit/>
          </a:bodyPr>
          <a:lstStyle/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 dirty="0"/>
              <a:t>Yes</a:t>
            </a:r>
          </a:p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 dirty="0"/>
              <a:t>No</a:t>
            </a:r>
          </a:p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 dirty="0"/>
              <a:t>Somewhat</a:t>
            </a:r>
          </a:p>
        </p:txBody>
      </p:sp>
      <p:grpSp>
        <p:nvGrpSpPr>
          <p:cNvPr id="8" name="CountDownClock">
            <a:extLst>
              <a:ext uri="{FF2B5EF4-FFF2-40B4-BE49-F238E27FC236}">
                <a16:creationId xmlns:a16="http://schemas.microsoft.com/office/drawing/2014/main" id="{D43A24E6-5396-4C55-9275-405F5B1A0D46}"/>
              </a:ext>
            </a:extLst>
          </p:cNvPr>
          <p:cNvGrpSpPr/>
          <p:nvPr/>
        </p:nvGrpSpPr>
        <p:grpSpPr>
          <a:xfrm>
            <a:off x="10985500" y="5664200"/>
            <a:ext cx="952500" cy="1079500"/>
            <a:chOff x="10985500" y="5664200"/>
            <a:chExt cx="952500" cy="1079500"/>
          </a:xfrm>
        </p:grpSpPr>
        <p:pic>
          <p:nvPicPr>
            <p:cNvPr id="6" name="StopWatchObject">
              <a:extLst>
                <a:ext uri="{FF2B5EF4-FFF2-40B4-BE49-F238E27FC236}">
                  <a16:creationId xmlns:a16="http://schemas.microsoft.com/office/drawing/2014/main" id="{B4210A43-156D-49A5-9D80-1E31137AB259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5500" y="5664200"/>
              <a:ext cx="952500" cy="1079500"/>
            </a:xfrm>
            <a:prstGeom prst="rect">
              <a:avLst/>
            </a:prstGeom>
          </p:spPr>
        </p:pic>
        <p:sp>
          <p:nvSpPr>
            <p:cNvPr id="7" name="TextObject">
              <a:extLst>
                <a:ext uri="{FF2B5EF4-FFF2-40B4-BE49-F238E27FC236}">
                  <a16:creationId xmlns:a16="http://schemas.microsoft.com/office/drawing/2014/main" id="{31AD4C67-ACB6-41DA-9FB7-D8E82E6CDAFB}"/>
                </a:ext>
              </a:extLst>
            </p:cNvPr>
            <p:cNvSpPr txBox="1"/>
            <p:nvPr/>
          </p:nvSpPr>
          <p:spPr>
            <a:xfrm>
              <a:off x="11074400" y="6070600"/>
              <a:ext cx="762000" cy="400110"/>
            </a:xfrm>
            <a:prstGeom prst="rect">
              <a:avLst/>
            </a:prstGeom>
            <a:noFill/>
          </p:spPr>
          <p:txBody>
            <a:bodyPr vert="horz" rtlCol="0" anchor="t">
              <a:spAutoFit/>
            </a:bodyPr>
            <a:lstStyle/>
            <a:p>
              <a:pPr algn="ctr"/>
              <a:r>
                <a:rPr lang="en-US" sz="2000"/>
                <a:t>10</a:t>
              </a:r>
            </a:p>
          </p:txBody>
        </p:sp>
      </p:grpSp>
      <p:grpSp>
        <p:nvGrpSpPr>
          <p:cNvPr id="13" name="ResponseCounter">
            <a:extLst>
              <a:ext uri="{FF2B5EF4-FFF2-40B4-BE49-F238E27FC236}">
                <a16:creationId xmlns:a16="http://schemas.microsoft.com/office/drawing/2014/main" id="{8CCE66E4-D42D-4785-AACA-6C9C33C490BC}"/>
              </a:ext>
            </a:extLst>
          </p:cNvPr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0" name="alarm">
              <a:extLst>
                <a:ext uri="{FF2B5EF4-FFF2-40B4-BE49-F238E27FC236}">
                  <a16:creationId xmlns:a16="http://schemas.microsoft.com/office/drawing/2014/main" id="{C193154B-27C7-4B11-B790-62C844818F2D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1" name="counter">
              <a:extLst>
                <a:ext uri="{FF2B5EF4-FFF2-40B4-BE49-F238E27FC236}">
                  <a16:creationId xmlns:a16="http://schemas.microsoft.com/office/drawing/2014/main" id="{22BB0C7B-1043-4A90-9CF1-FC7013058409}"/>
                </a:ext>
              </a:extLst>
            </p:cNvPr>
            <p:cNvSpPr/>
            <p:nvPr/>
          </p:nvSpPr>
          <p:spPr>
            <a:xfrm>
              <a:off x="317500" y="5880100"/>
              <a:ext cx="825500" cy="8255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ObjectCounter">
              <a:extLst>
                <a:ext uri="{FF2B5EF4-FFF2-40B4-BE49-F238E27FC236}">
                  <a16:creationId xmlns:a16="http://schemas.microsoft.com/office/drawing/2014/main" id="{C0AEC15D-79A4-4BAF-AE02-7C98D0FB40C4}"/>
                </a:ext>
              </a:extLst>
            </p:cNvPr>
            <p:cNvSpPr txBox="1"/>
            <p:nvPr/>
          </p:nvSpPr>
          <p:spPr>
            <a:xfrm>
              <a:off x="355600" y="6096000"/>
              <a:ext cx="762000" cy="400110"/>
            </a:xfrm>
            <a:prstGeom prst="rect">
              <a:avLst/>
            </a:prstGeom>
            <a:noFill/>
          </p:spPr>
          <p:txBody>
            <a:bodyPr vert="horz" rtlCol="0" anchor="t">
              <a:spAutoFit/>
            </a:bodyPr>
            <a:lstStyle/>
            <a:p>
              <a:pPr algn="ctr"/>
              <a:r>
                <a:rPr lang="en-US" sz="2000"/>
                <a:t>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A360C5-3237-4144-8A81-3964A982B6AB}"/>
              </a:ext>
            </a:extLst>
          </p:cNvPr>
          <p:cNvSpPr txBox="1"/>
          <p:nvPr/>
        </p:nvSpPr>
        <p:spPr>
          <a:xfrm>
            <a:off x="1143000" y="4861335"/>
            <a:ext cx="2409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Optional: Vote Counter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If deleted, insert a new one from the Objects drop-down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8CB15A-B0C7-4B42-BBB2-5AD725884F4F}"/>
              </a:ext>
            </a:extLst>
          </p:cNvPr>
          <p:cNvSpPr/>
          <p:nvPr/>
        </p:nvSpPr>
        <p:spPr>
          <a:xfrm>
            <a:off x="511924" y="484793"/>
            <a:ext cx="325583" cy="325583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B2EED7-B9C1-4285-A74A-D821DF158AA2}"/>
              </a:ext>
            </a:extLst>
          </p:cNvPr>
          <p:cNvSpPr txBox="1"/>
          <p:nvPr/>
        </p:nvSpPr>
        <p:spPr>
          <a:xfrm>
            <a:off x="7524172" y="5323000"/>
            <a:ext cx="2946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Optional: Countdown Clock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Enter a new time by clicking inside the object. Change clock on all slides through Tools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Settings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424E93-A35E-49E6-921B-4B5EDD6D91F7}"/>
              </a:ext>
            </a:extLst>
          </p:cNvPr>
          <p:cNvSpPr/>
          <p:nvPr/>
        </p:nvSpPr>
        <p:spPr>
          <a:xfrm>
            <a:off x="511923" y="1690688"/>
            <a:ext cx="325583" cy="325583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462830-ECF4-4CF8-8DE1-3F84E622E828}"/>
              </a:ext>
            </a:extLst>
          </p:cNvPr>
          <p:cNvSpPr/>
          <p:nvPr/>
        </p:nvSpPr>
        <p:spPr>
          <a:xfrm>
            <a:off x="6096000" y="1690688"/>
            <a:ext cx="325583" cy="325583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34D7EB-C577-459A-934F-02893D01A75D}"/>
              </a:ext>
            </a:extLst>
          </p:cNvPr>
          <p:cNvSpPr/>
          <p:nvPr/>
        </p:nvSpPr>
        <p:spPr>
          <a:xfrm>
            <a:off x="567458" y="5067876"/>
            <a:ext cx="325583" cy="325583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BEE420-6036-43A7-B59A-6385F8762A44}"/>
              </a:ext>
            </a:extLst>
          </p:cNvPr>
          <p:cNvSpPr/>
          <p:nvPr/>
        </p:nvSpPr>
        <p:spPr>
          <a:xfrm>
            <a:off x="10714066" y="5393459"/>
            <a:ext cx="325583" cy="325583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61F80A-7E09-42A8-85FC-5212491107FD}"/>
              </a:ext>
            </a:extLst>
          </p:cNvPr>
          <p:cNvSpPr txBox="1"/>
          <p:nvPr/>
        </p:nvSpPr>
        <p:spPr>
          <a:xfrm>
            <a:off x="8218749" y="763985"/>
            <a:ext cx="3461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CRITICAL OBJECTS. DON’T DELETE: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Question Text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Answer Text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Results Chart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4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ataFilteringChart">
            <a:extLst>
              <a:ext uri="{FF2B5EF4-FFF2-40B4-BE49-F238E27FC236}">
                <a16:creationId xmlns:a16="http://schemas.microsoft.com/office/drawing/2014/main" id="{683F5AEF-C0BE-46F0-99E3-C50D50F7C1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673076"/>
              </p:ext>
            </p:extLst>
          </p:nvPr>
        </p:nvGraphicFramePr>
        <p:xfrm>
          <a:off x="3060700" y="1312026"/>
          <a:ext cx="5461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TextBox">
            <a:extLst>
              <a:ext uri="{FF2B5EF4-FFF2-40B4-BE49-F238E27FC236}">
                <a16:creationId xmlns:a16="http://schemas.microsoft.com/office/drawing/2014/main" id="{101B403E-12D9-4477-8DB9-FFF0F3B3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75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Do you understand the topic?</a:t>
            </a:r>
          </a:p>
        </p:txBody>
      </p:sp>
      <p:sp>
        <p:nvSpPr>
          <p:cNvPr id="3" name="Q&amp;A_answers" hidden="1">
            <a:extLst>
              <a:ext uri="{FF2B5EF4-FFF2-40B4-BE49-F238E27FC236}">
                <a16:creationId xmlns:a16="http://schemas.microsoft.com/office/drawing/2014/main" id="{4CDD63ED-86FC-4C15-9C48-079C60C56039}"/>
              </a:ext>
            </a:extLst>
          </p:cNvPr>
          <p:cNvSpPr txBox="1"/>
          <p:nvPr/>
        </p:nvSpPr>
        <p:spPr>
          <a:xfrm>
            <a:off x="1079500" y="1524000"/>
            <a:ext cx="6858000" cy="1351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/>
              <a:t>Yes</a:t>
            </a:r>
          </a:p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/>
              <a:t>No</a:t>
            </a:r>
          </a:p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/>
              <a:t>Somewhat</a:t>
            </a:r>
          </a:p>
        </p:txBody>
      </p:sp>
      <p:sp>
        <p:nvSpPr>
          <p:cNvPr id="5" name="DataFilteringTextBox" descr="Data filtered on-Marketing">
            <a:extLst>
              <a:ext uri="{FF2B5EF4-FFF2-40B4-BE49-F238E27FC236}">
                <a16:creationId xmlns:a16="http://schemas.microsoft.com/office/drawing/2014/main" id="{C9D89AD5-20A4-4B11-BEA3-C79270572E7E}"/>
              </a:ext>
            </a:extLst>
          </p:cNvPr>
          <p:cNvSpPr txBox="1"/>
          <p:nvPr/>
        </p:nvSpPr>
        <p:spPr>
          <a:xfrm>
            <a:off x="1485900" y="6112626"/>
            <a:ext cx="8610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b="1"/>
              <a:t>Data filtered on-Marketing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9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EF99-78EE-4124-A541-B50810D6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EZ-VOTE Connect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B6CF0-01DA-4AB0-90BD-54694D56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431969" cy="491480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i="1" dirty="0"/>
              <a:t>EZ-VOTE Connect: </a:t>
            </a:r>
            <a:r>
              <a:rPr lang="en-US" dirty="0"/>
              <a:t>suite of audience polling apps to interact with and collect feedback from your audience: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EZ-VOTE PowerPoint Plugin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Anywhere Polling (Prezi, Video)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(3) Interactive Team Games</a:t>
            </a:r>
          </a:p>
          <a:p>
            <a:pPr marL="914400" lvl="1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“Jeopardy”</a:t>
            </a:r>
          </a:p>
          <a:p>
            <a:pPr marL="914400" lvl="1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“Are You Smarter Than a 5</a:t>
            </a:r>
            <a:r>
              <a:rPr lang="en-US" baseline="30000" dirty="0"/>
              <a:t>th</a:t>
            </a:r>
            <a:r>
              <a:rPr lang="en-US" dirty="0"/>
              <a:t>-Grader”</a:t>
            </a:r>
          </a:p>
          <a:p>
            <a:pPr marL="914400" lvl="1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“Trivia”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CloudVOTE Desktop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4F80CE-B278-47B6-A790-94983FFFE1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030" y="1825624"/>
            <a:ext cx="5544865" cy="293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28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Q&amp;A_Charts">
            <a:extLst>
              <a:ext uri="{FF2B5EF4-FFF2-40B4-BE49-F238E27FC236}">
                <a16:creationId xmlns:a16="http://schemas.microsoft.com/office/drawing/2014/main" id="{30E7950B-FD09-4A3D-98DB-A418DB248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127862"/>
              </p:ext>
            </p:extLst>
          </p:nvPr>
        </p:nvGraphicFramePr>
        <p:xfrm>
          <a:off x="5994400" y="2027933"/>
          <a:ext cx="5461000" cy="298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Q&amp;A_questions">
            <a:extLst>
              <a:ext uri="{FF2B5EF4-FFF2-40B4-BE49-F238E27FC236}">
                <a16:creationId xmlns:a16="http://schemas.microsoft.com/office/drawing/2014/main" id="{44667B44-3445-4599-81C3-C06525F2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understand the topic?</a:t>
            </a:r>
          </a:p>
        </p:txBody>
      </p:sp>
      <p:sp>
        <p:nvSpPr>
          <p:cNvPr id="3" name="Q&amp;A_answers">
            <a:extLst>
              <a:ext uri="{FF2B5EF4-FFF2-40B4-BE49-F238E27FC236}">
                <a16:creationId xmlns:a16="http://schemas.microsoft.com/office/drawing/2014/main" id="{5DA29FD8-92C1-4FC5-9C5B-92F8D3805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25625"/>
            <a:ext cx="4114800" cy="1351780"/>
          </a:xfrm>
        </p:spPr>
        <p:txBody>
          <a:bodyPr>
            <a:spAutoFit/>
          </a:bodyPr>
          <a:lstStyle/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 dirty="0"/>
              <a:t>Yes</a:t>
            </a:r>
          </a:p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 dirty="0"/>
              <a:t>No</a:t>
            </a:r>
          </a:p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 dirty="0"/>
              <a:t>Somewhat</a:t>
            </a:r>
          </a:p>
        </p:txBody>
      </p:sp>
      <p:grpSp>
        <p:nvGrpSpPr>
          <p:cNvPr id="8" name="CountDownClock">
            <a:extLst>
              <a:ext uri="{FF2B5EF4-FFF2-40B4-BE49-F238E27FC236}">
                <a16:creationId xmlns:a16="http://schemas.microsoft.com/office/drawing/2014/main" id="{D43A24E6-5396-4C55-9275-405F5B1A0D46}"/>
              </a:ext>
            </a:extLst>
          </p:cNvPr>
          <p:cNvGrpSpPr/>
          <p:nvPr/>
        </p:nvGrpSpPr>
        <p:grpSpPr>
          <a:xfrm>
            <a:off x="10985500" y="5664200"/>
            <a:ext cx="952500" cy="1079500"/>
            <a:chOff x="10985500" y="5664200"/>
            <a:chExt cx="952500" cy="1079500"/>
          </a:xfrm>
        </p:grpSpPr>
        <p:pic>
          <p:nvPicPr>
            <p:cNvPr id="6" name="StopWatchObject">
              <a:extLst>
                <a:ext uri="{FF2B5EF4-FFF2-40B4-BE49-F238E27FC236}">
                  <a16:creationId xmlns:a16="http://schemas.microsoft.com/office/drawing/2014/main" id="{B4210A43-156D-49A5-9D80-1E31137AB259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5500" y="5664200"/>
              <a:ext cx="952500" cy="1079500"/>
            </a:xfrm>
            <a:prstGeom prst="rect">
              <a:avLst/>
            </a:prstGeom>
          </p:spPr>
        </p:pic>
        <p:sp>
          <p:nvSpPr>
            <p:cNvPr id="7" name="TextObject">
              <a:extLst>
                <a:ext uri="{FF2B5EF4-FFF2-40B4-BE49-F238E27FC236}">
                  <a16:creationId xmlns:a16="http://schemas.microsoft.com/office/drawing/2014/main" id="{31AD4C67-ACB6-41DA-9FB7-D8E82E6CDAFB}"/>
                </a:ext>
              </a:extLst>
            </p:cNvPr>
            <p:cNvSpPr txBox="1"/>
            <p:nvPr/>
          </p:nvSpPr>
          <p:spPr>
            <a:xfrm>
              <a:off x="11074400" y="6070600"/>
              <a:ext cx="762000" cy="400110"/>
            </a:xfrm>
            <a:prstGeom prst="rect">
              <a:avLst/>
            </a:prstGeom>
            <a:noFill/>
          </p:spPr>
          <p:txBody>
            <a:bodyPr vert="horz" rtlCol="0" anchor="t">
              <a:spAutoFit/>
            </a:bodyPr>
            <a:lstStyle/>
            <a:p>
              <a:pPr algn="ctr"/>
              <a:r>
                <a:rPr lang="en-US" sz="2000"/>
                <a:t>10</a:t>
              </a:r>
            </a:p>
          </p:txBody>
        </p:sp>
      </p:grpSp>
      <p:grpSp>
        <p:nvGrpSpPr>
          <p:cNvPr id="13" name="ResponseCounter">
            <a:extLst>
              <a:ext uri="{FF2B5EF4-FFF2-40B4-BE49-F238E27FC236}">
                <a16:creationId xmlns:a16="http://schemas.microsoft.com/office/drawing/2014/main" id="{8CCE66E4-D42D-4785-AACA-6C9C33C490BC}"/>
              </a:ext>
            </a:extLst>
          </p:cNvPr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0" name="alarm">
              <a:extLst>
                <a:ext uri="{FF2B5EF4-FFF2-40B4-BE49-F238E27FC236}">
                  <a16:creationId xmlns:a16="http://schemas.microsoft.com/office/drawing/2014/main" id="{C193154B-27C7-4B11-B790-62C844818F2D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1" name="counter">
              <a:extLst>
                <a:ext uri="{FF2B5EF4-FFF2-40B4-BE49-F238E27FC236}">
                  <a16:creationId xmlns:a16="http://schemas.microsoft.com/office/drawing/2014/main" id="{22BB0C7B-1043-4A90-9CF1-FC7013058409}"/>
                </a:ext>
              </a:extLst>
            </p:cNvPr>
            <p:cNvSpPr/>
            <p:nvPr/>
          </p:nvSpPr>
          <p:spPr>
            <a:xfrm>
              <a:off x="317500" y="5880100"/>
              <a:ext cx="825500" cy="8255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ObjectCounter">
              <a:extLst>
                <a:ext uri="{FF2B5EF4-FFF2-40B4-BE49-F238E27FC236}">
                  <a16:creationId xmlns:a16="http://schemas.microsoft.com/office/drawing/2014/main" id="{C0AEC15D-79A4-4BAF-AE02-7C98D0FB40C4}"/>
                </a:ext>
              </a:extLst>
            </p:cNvPr>
            <p:cNvSpPr txBox="1"/>
            <p:nvPr/>
          </p:nvSpPr>
          <p:spPr>
            <a:xfrm>
              <a:off x="355600" y="6096000"/>
              <a:ext cx="762000" cy="400110"/>
            </a:xfrm>
            <a:prstGeom prst="rect">
              <a:avLst/>
            </a:prstGeom>
            <a:noFill/>
          </p:spPr>
          <p:txBody>
            <a:bodyPr vert="horz" rtlCol="0" anchor="t">
              <a:spAutoFit/>
            </a:bodyPr>
            <a:lstStyle/>
            <a:p>
              <a:pPr algn="ctr"/>
              <a:r>
                <a:rPr lang="en-US" sz="2000"/>
                <a:t>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A360C5-3237-4144-8A81-3964A982B6AB}"/>
              </a:ext>
            </a:extLst>
          </p:cNvPr>
          <p:cNvSpPr txBox="1"/>
          <p:nvPr/>
        </p:nvSpPr>
        <p:spPr>
          <a:xfrm>
            <a:off x="1143000" y="4861335"/>
            <a:ext cx="2409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Optional: Vote Counter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If deleted, insert a new one from the Objects drop-down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8CB15A-B0C7-4B42-BBB2-5AD725884F4F}"/>
              </a:ext>
            </a:extLst>
          </p:cNvPr>
          <p:cNvSpPr/>
          <p:nvPr/>
        </p:nvSpPr>
        <p:spPr>
          <a:xfrm>
            <a:off x="511924" y="484793"/>
            <a:ext cx="325583" cy="325583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B2EED7-B9C1-4285-A74A-D821DF158AA2}"/>
              </a:ext>
            </a:extLst>
          </p:cNvPr>
          <p:cNvSpPr txBox="1"/>
          <p:nvPr/>
        </p:nvSpPr>
        <p:spPr>
          <a:xfrm>
            <a:off x="7524172" y="5323000"/>
            <a:ext cx="2946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Optional: Countdown Clock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Enter a new time by clicking inside the object. Change clock on all slides through Tools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Settings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424E93-A35E-49E6-921B-4B5EDD6D91F7}"/>
              </a:ext>
            </a:extLst>
          </p:cNvPr>
          <p:cNvSpPr/>
          <p:nvPr/>
        </p:nvSpPr>
        <p:spPr>
          <a:xfrm>
            <a:off x="511923" y="1690688"/>
            <a:ext cx="325583" cy="325583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462830-ECF4-4CF8-8DE1-3F84E622E828}"/>
              </a:ext>
            </a:extLst>
          </p:cNvPr>
          <p:cNvSpPr/>
          <p:nvPr/>
        </p:nvSpPr>
        <p:spPr>
          <a:xfrm>
            <a:off x="6096000" y="1690688"/>
            <a:ext cx="325583" cy="325583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34D7EB-C577-459A-934F-02893D01A75D}"/>
              </a:ext>
            </a:extLst>
          </p:cNvPr>
          <p:cNvSpPr/>
          <p:nvPr/>
        </p:nvSpPr>
        <p:spPr>
          <a:xfrm>
            <a:off x="567458" y="5067876"/>
            <a:ext cx="325583" cy="325583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BEE420-6036-43A7-B59A-6385F8762A44}"/>
              </a:ext>
            </a:extLst>
          </p:cNvPr>
          <p:cNvSpPr/>
          <p:nvPr/>
        </p:nvSpPr>
        <p:spPr>
          <a:xfrm>
            <a:off x="10714066" y="5393459"/>
            <a:ext cx="325583" cy="325583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61F80A-7E09-42A8-85FC-5212491107FD}"/>
              </a:ext>
            </a:extLst>
          </p:cNvPr>
          <p:cNvSpPr txBox="1"/>
          <p:nvPr/>
        </p:nvSpPr>
        <p:spPr>
          <a:xfrm>
            <a:off x="8218055" y="770510"/>
            <a:ext cx="3461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CRITICAL OBJECTS. DON’T DELETE: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Question Text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Answer Text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Results Chart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0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mparingResponsesChartRight">
            <a:extLst>
              <a:ext uri="{FF2B5EF4-FFF2-40B4-BE49-F238E27FC236}">
                <a16:creationId xmlns:a16="http://schemas.microsoft.com/office/drawing/2014/main" id="{D7A3EEA0-25D2-438A-9D4F-C645C9072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634975"/>
              </p:ext>
            </p:extLst>
          </p:nvPr>
        </p:nvGraphicFramePr>
        <p:xfrm>
          <a:off x="5715000" y="1295400"/>
          <a:ext cx="52070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omparingResponsesChart">
            <a:extLst>
              <a:ext uri="{FF2B5EF4-FFF2-40B4-BE49-F238E27FC236}">
                <a16:creationId xmlns:a16="http://schemas.microsoft.com/office/drawing/2014/main" id="{F3437717-09BC-448F-B0B1-9CED82730D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32591"/>
              </p:ext>
            </p:extLst>
          </p:nvPr>
        </p:nvGraphicFramePr>
        <p:xfrm>
          <a:off x="635000" y="1295400"/>
          <a:ext cx="52070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49CBD8-861E-4F85-A25D-B7A09530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 you understand the topic?</a:t>
            </a:r>
          </a:p>
        </p:txBody>
      </p:sp>
      <p:sp>
        <p:nvSpPr>
          <p:cNvPr id="4" name="ComparingResponsesAnswerText" hidden="1">
            <a:extLst>
              <a:ext uri="{FF2B5EF4-FFF2-40B4-BE49-F238E27FC236}">
                <a16:creationId xmlns:a16="http://schemas.microsoft.com/office/drawing/2014/main" id="{FABD1611-1800-44FB-90F8-D48E26CA2F16}"/>
              </a:ext>
            </a:extLst>
          </p:cNvPr>
          <p:cNvSpPr txBox="1"/>
          <p:nvPr/>
        </p:nvSpPr>
        <p:spPr>
          <a:xfrm>
            <a:off x="381000" y="1600200"/>
            <a:ext cx="6858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Answer 1</a:t>
            </a:r>
          </a:p>
          <a:p>
            <a:pPr marL="342900" indent="-342900">
              <a:buAutoNum type="alphaUcPeriod"/>
            </a:pPr>
            <a:r>
              <a:rPr lang="en-US" dirty="0"/>
              <a:t>Answer 2</a:t>
            </a:r>
          </a:p>
          <a:p>
            <a:pPr marL="342900" indent="-342900">
              <a:buAutoNum type="alphaUcPeriod"/>
            </a:pPr>
            <a:r>
              <a:rPr lang="en-US" dirty="0"/>
              <a:t>Answer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7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Q&amp;A_Charts">
            <a:extLst>
              <a:ext uri="{FF2B5EF4-FFF2-40B4-BE49-F238E27FC236}">
                <a16:creationId xmlns:a16="http://schemas.microsoft.com/office/drawing/2014/main" id="{B4742D5D-BAEE-4E79-9834-53B5CDEC4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091229"/>
              </p:ext>
            </p:extLst>
          </p:nvPr>
        </p:nvGraphicFramePr>
        <p:xfrm>
          <a:off x="4445000" y="1295400"/>
          <a:ext cx="5080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Q&amp;A_questions">
            <a:extLst>
              <a:ext uri="{FF2B5EF4-FFF2-40B4-BE49-F238E27FC236}">
                <a16:creationId xmlns:a16="http://schemas.microsoft.com/office/drawing/2014/main" id="{765C1CA1-7608-40FC-8540-B45BBEEF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Focused Selection Slide</a:t>
            </a:r>
          </a:p>
        </p:txBody>
      </p:sp>
      <p:sp>
        <p:nvSpPr>
          <p:cNvPr id="3" name="Q&amp;A_answers">
            <a:extLst>
              <a:ext uri="{FF2B5EF4-FFF2-40B4-BE49-F238E27FC236}">
                <a16:creationId xmlns:a16="http://schemas.microsoft.com/office/drawing/2014/main" id="{BCA3B760-EA51-4935-9C47-5EC97757E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25625"/>
            <a:ext cx="4114800" cy="1351780"/>
          </a:xfrm>
        </p:spPr>
        <p:txBody>
          <a:bodyPr>
            <a:spAutoFit/>
          </a:bodyPr>
          <a:lstStyle/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/>
              <a:t>Answer 1</a:t>
            </a:r>
          </a:p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/>
              <a:t>Answer 2</a:t>
            </a:r>
          </a:p>
          <a:p>
            <a:pPr marL="508000" indent="-508000">
              <a:lnSpc>
                <a:spcPct val="85000"/>
              </a:lnSpc>
              <a:spcBef>
                <a:spcPts val="20"/>
              </a:spcBef>
              <a:buAutoNum type="arabicPeriod"/>
            </a:pPr>
            <a:r>
              <a:rPr lang="en-US" sz="3200"/>
              <a:t>Answer 3</a:t>
            </a:r>
            <a:endParaRPr lang="en-US" sz="3200" dirty="0"/>
          </a:p>
        </p:txBody>
      </p:sp>
      <p:grpSp>
        <p:nvGrpSpPr>
          <p:cNvPr id="8" name="CountDownClock">
            <a:extLst>
              <a:ext uri="{FF2B5EF4-FFF2-40B4-BE49-F238E27FC236}">
                <a16:creationId xmlns:a16="http://schemas.microsoft.com/office/drawing/2014/main" id="{513FA5B1-8252-4939-86D1-32E1B0B13E94}"/>
              </a:ext>
            </a:extLst>
          </p:cNvPr>
          <p:cNvGrpSpPr/>
          <p:nvPr/>
        </p:nvGrpSpPr>
        <p:grpSpPr>
          <a:xfrm>
            <a:off x="10985500" y="5664200"/>
            <a:ext cx="952500" cy="1079500"/>
            <a:chOff x="10985500" y="5664200"/>
            <a:chExt cx="952500" cy="1079500"/>
          </a:xfrm>
        </p:grpSpPr>
        <p:pic>
          <p:nvPicPr>
            <p:cNvPr id="6" name="StopWatchObject">
              <a:extLst>
                <a:ext uri="{FF2B5EF4-FFF2-40B4-BE49-F238E27FC236}">
                  <a16:creationId xmlns:a16="http://schemas.microsoft.com/office/drawing/2014/main" id="{11C22C7B-1D0B-4EB0-968E-0CCA9B36B01D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5500" y="5664200"/>
              <a:ext cx="952500" cy="1079500"/>
            </a:xfrm>
            <a:prstGeom prst="rect">
              <a:avLst/>
            </a:prstGeom>
          </p:spPr>
        </p:pic>
        <p:sp>
          <p:nvSpPr>
            <p:cNvPr id="7" name="TextObject">
              <a:extLst>
                <a:ext uri="{FF2B5EF4-FFF2-40B4-BE49-F238E27FC236}">
                  <a16:creationId xmlns:a16="http://schemas.microsoft.com/office/drawing/2014/main" id="{F780688E-2C6C-4DA5-8137-C4D971B7F35C}"/>
                </a:ext>
              </a:extLst>
            </p:cNvPr>
            <p:cNvSpPr txBox="1"/>
            <p:nvPr/>
          </p:nvSpPr>
          <p:spPr>
            <a:xfrm>
              <a:off x="11074400" y="6070600"/>
              <a:ext cx="762000" cy="400110"/>
            </a:xfrm>
            <a:prstGeom prst="rect">
              <a:avLst/>
            </a:prstGeom>
            <a:noFill/>
          </p:spPr>
          <p:txBody>
            <a:bodyPr vert="horz" rtlCol="0" anchor="t">
              <a:spAutoFit/>
            </a:bodyPr>
            <a:lstStyle/>
            <a:p>
              <a:pPr algn="ctr"/>
              <a:r>
                <a:rPr lang="en-US" sz="2000"/>
                <a:t>10</a:t>
              </a:r>
            </a:p>
          </p:txBody>
        </p:sp>
      </p:grpSp>
      <p:grpSp>
        <p:nvGrpSpPr>
          <p:cNvPr id="13" name="ResponseCounter">
            <a:extLst>
              <a:ext uri="{FF2B5EF4-FFF2-40B4-BE49-F238E27FC236}">
                <a16:creationId xmlns:a16="http://schemas.microsoft.com/office/drawing/2014/main" id="{C34C0ADE-F6F1-437C-954F-CA73B7A567CE}"/>
              </a:ext>
            </a:extLst>
          </p:cNvPr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0" name="alarm">
              <a:extLst>
                <a:ext uri="{FF2B5EF4-FFF2-40B4-BE49-F238E27FC236}">
                  <a16:creationId xmlns:a16="http://schemas.microsoft.com/office/drawing/2014/main" id="{F83DA706-DAF9-4144-AF46-AC2514534D24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1" name="counter">
              <a:extLst>
                <a:ext uri="{FF2B5EF4-FFF2-40B4-BE49-F238E27FC236}">
                  <a16:creationId xmlns:a16="http://schemas.microsoft.com/office/drawing/2014/main" id="{91D287DC-602F-4BAE-9BA1-D9171D7DDABF}"/>
                </a:ext>
              </a:extLst>
            </p:cNvPr>
            <p:cNvSpPr/>
            <p:nvPr/>
          </p:nvSpPr>
          <p:spPr>
            <a:xfrm>
              <a:off x="317500" y="5880100"/>
              <a:ext cx="825500" cy="8255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ObjectCounter">
              <a:extLst>
                <a:ext uri="{FF2B5EF4-FFF2-40B4-BE49-F238E27FC236}">
                  <a16:creationId xmlns:a16="http://schemas.microsoft.com/office/drawing/2014/main" id="{C517797B-EC4F-4759-9357-F9F438EB6DCA}"/>
                </a:ext>
              </a:extLst>
            </p:cNvPr>
            <p:cNvSpPr txBox="1"/>
            <p:nvPr/>
          </p:nvSpPr>
          <p:spPr>
            <a:xfrm>
              <a:off x="355600" y="6096000"/>
              <a:ext cx="762000" cy="400110"/>
            </a:xfrm>
            <a:prstGeom prst="rect">
              <a:avLst/>
            </a:prstGeom>
            <a:noFill/>
          </p:spPr>
          <p:txBody>
            <a:bodyPr vert="horz" rtlCol="0" anchor="t">
              <a:spAutoFit/>
            </a:bodyPr>
            <a:lstStyle/>
            <a:p>
              <a:pPr algn="ctr"/>
              <a:r>
                <a:rPr lang="en-US" sz="2000"/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384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/>
              <a:t>Base Manager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5007"/>
            <a:ext cx="5257801" cy="4417867"/>
          </a:xfrm>
        </p:spPr>
        <p:txBody>
          <a:bodyPr>
            <a:normAutofit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Check base connectivity, system configuration, app version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Test keypads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Change base configuration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Troubleshoot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CA54C-774A-4092-AE30-6BB9BB2722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704" y="1183850"/>
            <a:ext cx="5257801" cy="365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06372F-6AA4-4462-9780-A66ED05B17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703" y="2951715"/>
            <a:ext cx="5257801" cy="244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1C2CD3-D381-4A85-B057-CB89C995E5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705" y="365125"/>
            <a:ext cx="1828800" cy="258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FDE57C-6F07-4D78-8708-BF29599D1F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702" y="4650441"/>
            <a:ext cx="5257804" cy="1842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7533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/>
              <a:t>Settings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5007"/>
            <a:ext cx="5473931" cy="4417867"/>
          </a:xfrm>
        </p:spPr>
        <p:txBody>
          <a:bodyPr>
            <a:normAutofit fontScale="92500" lnSpcReduction="10000"/>
          </a:bodyPr>
          <a:lstStyle/>
          <a:p>
            <a:pPr marL="460375" indent="-460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Presentation-Level Settings: Change setting once for ALL slides</a:t>
            </a:r>
          </a:p>
          <a:p>
            <a:pPr marL="917575" lvl="1" indent="-460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e.g. Countdown clock/timer</a:t>
            </a:r>
          </a:p>
          <a:p>
            <a:pPr marL="917575" lvl="1" indent="-460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Chart colors</a:t>
            </a:r>
          </a:p>
          <a:p>
            <a:pPr marL="917575" lvl="1" indent="-460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Show absolute votes VS. percentage</a:t>
            </a:r>
          </a:p>
          <a:p>
            <a:pPr marL="917575" lvl="1" indent="-460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Show/hide Control Bar</a:t>
            </a:r>
          </a:p>
          <a:p>
            <a:pPr marL="460375" indent="-460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Slide-Level Settings: Change settings for a SINGLE (selected) slide</a:t>
            </a:r>
          </a:p>
          <a:p>
            <a:pPr marL="917575" lvl="1" indent="-46037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e.g. Show/Hide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D0E43-DB02-42BA-879E-3F0A8694F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130" y="1205441"/>
            <a:ext cx="5635999" cy="261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2AEDE-F0D9-47F1-BCB8-056A2DB424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130" y="3982496"/>
            <a:ext cx="5635999" cy="260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D1F8BD-C026-426A-8BBE-F21ACB9F3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329" y="365125"/>
            <a:ext cx="1828800" cy="258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340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D2C7E4-2621-4C87-B8A8-549C473B5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660" y="4916475"/>
            <a:ext cx="4262469" cy="157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DC071-510B-4753-87B8-D137956277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329" y="365124"/>
            <a:ext cx="1828800" cy="258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/>
              <a:t>Clear Data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007"/>
            <a:ext cx="4953048" cy="4417867"/>
          </a:xfrm>
        </p:spPr>
        <p:txBody>
          <a:bodyPr>
            <a:normAutofit fontScale="77500" lnSpcReduction="20000"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IMPORTANT: Polling data is saved with all other content directly into the PowerPoint (PPTX file)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When clearing data, be careful not to overwrite a file with saved data</a:t>
            </a:r>
          </a:p>
          <a:p>
            <a:pPr marL="917575" lvl="1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App will warn you three times before permanently deleting your data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Use “New Session” option AFTER you’ve saved your live session data and need to reuse the Template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92219A-D751-4053-B147-FB9656DA93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427" y="3298482"/>
            <a:ext cx="4629184" cy="189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E2A4B4-14E5-4141-B212-E3C154B92F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48" y="1902260"/>
            <a:ext cx="4219606" cy="16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395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Participant </a:t>
            </a:r>
            <a:r>
              <a:rPr lang="en-US" dirty="0"/>
              <a:t>List Manager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5007"/>
            <a:ext cx="5257801" cy="4417867"/>
          </a:xfrm>
        </p:spPr>
        <p:txBody>
          <a:bodyPr>
            <a:normAutofit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Assign keypads to participants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Assign weights to individual voters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Restrict who can/cannot vote</a:t>
            </a:r>
          </a:p>
          <a:p>
            <a:pPr marL="917575" lvl="1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Keypads NOT on the list won’t be counted in final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E5032-301E-40B5-8313-7F5305B9D4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717" y="2588028"/>
            <a:ext cx="5921181" cy="390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AD2FC9-BE92-401B-A29D-819C8805B9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098" y="365125"/>
            <a:ext cx="1828800" cy="258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0860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509932-E556-43B1-A404-8D699E1031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44" y="1151310"/>
            <a:ext cx="2898372" cy="260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828DE3-983D-440C-A5EC-9E3EA46E40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679" y="3054324"/>
            <a:ext cx="5467390" cy="343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5007"/>
            <a:ext cx="5257801" cy="4417867"/>
          </a:xfrm>
        </p:spPr>
        <p:txBody>
          <a:bodyPr>
            <a:normAutofit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Anonymous reporting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Individual (personally identifiable) reporting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Score/grade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A698E-E378-464D-8B81-DDB2EEFC44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10" y="365125"/>
            <a:ext cx="1743088" cy="5724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490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9976DB-E89D-4C68-AC28-CC1CB268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0810" y="365126"/>
            <a:ext cx="1743088" cy="2400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Results By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5007"/>
            <a:ext cx="9164783" cy="4417867"/>
          </a:xfrm>
        </p:spPr>
        <p:txBody>
          <a:bodyPr>
            <a:normAutofit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Anonymous report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Visually ready to be submitted or printed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53831-3C00-4920-9189-B4B1C3DC0B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10" y="3387701"/>
            <a:ext cx="8620188" cy="310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757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DC89C7-0FE8-4D70-91A9-494ED799E2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0810" y="365125"/>
            <a:ext cx="1743088" cy="2389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All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5007"/>
            <a:ext cx="9153699" cy="4417867"/>
          </a:xfrm>
        </p:spPr>
        <p:txBody>
          <a:bodyPr>
            <a:normAutofit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Individually identifiable (with Participant List)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Raw data suitable for export to third-party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69E5D7-CADD-4150-B578-2AD9F12250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9"/>
          <a:stretch/>
        </p:blipFill>
        <p:spPr>
          <a:xfrm>
            <a:off x="836243" y="3618807"/>
            <a:ext cx="11129590" cy="264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48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AA9D-4F68-4346-8CD8-506ACF3E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EZ-VOTE PowerPoint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9670-F238-4BDE-8CEA-A6E39D98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0775" cy="2868295"/>
          </a:xfrm>
        </p:spPr>
        <p:txBody>
          <a:bodyPr/>
          <a:lstStyle/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Easily integrates into existing presentations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Create question slides in seconds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Convert “Title and Content” slides with single click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5F805-41F7-40F7-84C3-DB9325CB4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598" y="1690689"/>
            <a:ext cx="1686510" cy="4910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90F2BE-84CB-4EE6-8C39-332AB9750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963042"/>
            <a:ext cx="4914936" cy="163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38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AA9D-4F68-4346-8CD8-506ACF3E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Anywhere Polling</a:t>
            </a:r>
          </a:p>
        </p:txBody>
      </p:sp>
      <p:pic>
        <p:nvPicPr>
          <p:cNvPr id="5" name="Content Placeholder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2243FDAA-3A16-493B-8E63-42F743D9C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22977"/>
            <a:ext cx="3098971" cy="193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erson holding a sign&#10;&#10;Description automatically generated">
            <a:extLst>
              <a:ext uri="{FF2B5EF4-FFF2-40B4-BE49-F238E27FC236}">
                <a16:creationId xmlns:a16="http://schemas.microsoft.com/office/drawing/2014/main" id="{C106EE31-82AF-4052-826D-04603B8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28" y="4722977"/>
            <a:ext cx="3098970" cy="193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DEFA39D6-4959-463A-8A62-C2D3C13115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513" y="626226"/>
            <a:ext cx="5241174" cy="327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812B8D-D3DF-481C-9401-43E599B46314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5431969" cy="4914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Poll while presenting a video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Use Prezi, Google Slides and ask question anywhere, anytime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No preparation need – ad-hoc polling</a:t>
            </a:r>
          </a:p>
        </p:txBody>
      </p:sp>
    </p:spTree>
    <p:extLst>
      <p:ext uri="{BB962C8B-B14F-4D97-AF65-F5344CB8AC3E}">
        <p14:creationId xmlns:p14="http://schemas.microsoft.com/office/powerpoint/2010/main" val="343170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AA9D-4F68-4346-8CD8-506ACF3E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Game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9670-F238-4BDE-8CEA-A6E39D98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Interactive, fun team games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Set up in PowerPoint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Reuse template for different teams</a:t>
            </a: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1891B8FF-DF6B-438C-8D4F-8E69D2A309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542" y="630208"/>
            <a:ext cx="4207783" cy="268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7E0DB9-BD9B-4945-B59E-40A727C71B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76" y="3804714"/>
            <a:ext cx="4207784" cy="268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10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EBA4F5-3AC6-4AF7-BD16-D50E7213B1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644" y="239381"/>
            <a:ext cx="3537758" cy="265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FAAA9D-4F68-4346-8CD8-506ACF3E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424652" cy="1995690"/>
          </a:xfrm>
        </p:spPr>
        <p:txBody>
          <a:bodyPr>
            <a:normAutofit/>
          </a:bodyPr>
          <a:lstStyle/>
          <a:p>
            <a:r>
              <a:rPr lang="en-US" dirty="0"/>
              <a:t>CloudVOTE Desktop</a:t>
            </a:r>
            <a:br>
              <a:rPr lang="en-US" dirty="0"/>
            </a:br>
            <a:r>
              <a:rPr lang="en-US" dirty="0"/>
              <a:t>with Content Management &amp; Mobile 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9670-F238-4BDE-8CEA-A6E39D98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43447"/>
            <a:ext cx="5606935" cy="3533516"/>
          </a:xfrm>
        </p:spPr>
        <p:txBody>
          <a:bodyPr>
            <a:normAutofit fontScale="77500" lnSpcReduction="20000"/>
          </a:bodyPr>
          <a:lstStyle/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Centrally manage your training content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Version management and access distribution/restriction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Connect with remote audiences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Nothing to download - vote directly from a browser</a:t>
            </a:r>
          </a:p>
          <a:p>
            <a:pPr marL="460375" indent="-4603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Create a hybrid poll – clickers + smartphones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0BA846-02B6-465D-A127-E2D72C637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880" y="2643447"/>
            <a:ext cx="3086120" cy="397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4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EZ-VOTE for PowerPoint</a:t>
            </a:r>
            <a:br>
              <a:rPr lang="en-US" dirty="0"/>
            </a:br>
            <a:r>
              <a:rPr lang="en-US" dirty="0"/>
              <a:t>Basic Question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Select EZ-VOTE tab in PowerPoint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Click the Insert Question drop-down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Select a slide type:</a:t>
            </a:r>
          </a:p>
          <a:p>
            <a:pPr marL="917575" lvl="1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Single (Last) Vote Counts: Standard, Yes/No, True/False, Likert Scale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E0975-3109-4FB0-81BD-7F19BE657B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997952"/>
            <a:ext cx="6887095" cy="264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92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EZ-VOTE for PowerPoint</a:t>
            </a:r>
            <a:br>
              <a:rPr lang="en-US" dirty="0"/>
            </a:br>
            <a:r>
              <a:rPr lang="en-US" dirty="0"/>
              <a:t>Advanced Question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0280" cy="4351338"/>
          </a:xfrm>
        </p:spPr>
        <p:txBody>
          <a:bodyPr/>
          <a:lstStyle/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Click the Insert Question drop-down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Select a slide type:</a:t>
            </a:r>
          </a:p>
          <a:p>
            <a:pPr marL="917575" lvl="1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Ranking</a:t>
            </a:r>
          </a:p>
          <a:p>
            <a:pPr marL="917575" lvl="1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Rating</a:t>
            </a:r>
          </a:p>
          <a:p>
            <a:pPr marL="917575" lvl="1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Focused Selection</a:t>
            </a:r>
          </a:p>
          <a:p>
            <a:pPr marL="917575" lvl="1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Multi-Vote (Vote up to X Times, Select All That Apply)</a:t>
            </a:r>
          </a:p>
          <a:p>
            <a:pPr marL="917575" lvl="1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Data Filtering</a:t>
            </a:r>
          </a:p>
          <a:p>
            <a:pPr marL="917575" lvl="1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59690-6B29-4C78-A481-948766E23A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399" y="204994"/>
            <a:ext cx="3610001" cy="280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ED709-1AA4-41EE-9770-B83E429999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069" y="2399126"/>
            <a:ext cx="3610001" cy="217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84ABA7-4613-44BA-9245-130AF41C08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676" y="4292620"/>
            <a:ext cx="3314724" cy="236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81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C81C-5339-4E4D-B8F6-B61C8F3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EZ-VOTE for PowerPoint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Standard Question, True/False, Yes/No, Likert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31AF-4291-422D-B4DD-01A5EF3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008"/>
            <a:ext cx="52578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THREE POLLING OBJECTS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Click in the </a:t>
            </a:r>
            <a:r>
              <a:rPr lang="en-US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Question Text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box – enter your Question Text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Click in the </a:t>
            </a:r>
            <a:r>
              <a:rPr lang="en-US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Answer Text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Box – enter your Answers Options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Click outside of Answer Text Box to refresh </a:t>
            </a:r>
            <a:r>
              <a:rPr lang="en-US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Results Chart</a:t>
            </a:r>
          </a:p>
          <a:p>
            <a:pPr marL="460375" indent="-4603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DON’T DELETE ANY OF THE THREE POLLING OBJECTS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895424-0F7E-4A68-97A1-AD26059C70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4" y="2075008"/>
            <a:ext cx="5523686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305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ComparingResponsePi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ComparingResponsePi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ComparingResponsePi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ComparingResponsePi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ComparingResponsePi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ComparingResponsePi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ComparingResponsePi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ComparingResponsePi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NAME" val="Q&amp;A_QSlide"/>
  <p:tag name="AUTOALIGNMENT" val="True"/>
  <p:tag name="FIRSTEDIT" val="0"/>
  <p:tag name="CHARTTYPE" val="Vertical"/>
  <p:tag name="COUNTDOWNVALUE" val="10"/>
  <p:tag name="SLIDEID" val="276"/>
  <p:tag name="VALIDANSWERS" val="4"/>
  <p:tag name="ISPOLLED" val="No"/>
  <p:tag name="SLIDEMASTERID" val="4726892be1be407898ff1cf0f68ef294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NAME" val="Q&amp;A_QSlide"/>
  <p:tag name="AUTOALIGNMENT" val="True"/>
  <p:tag name="FIRSTEDIT" val="0"/>
  <p:tag name="CHARTTYPE" val="Vertical"/>
  <p:tag name="COUNTDOWNVALUE" val="10"/>
  <p:tag name="SLIDEID" val="266"/>
  <p:tag name="VALIDANSWERS" val="3"/>
  <p:tag name="ISPOLLED" val="No"/>
  <p:tag name="SLIDEMASTERID" val="4726892be1be407898ff1cf0f68ef294: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NAME" val="DataSlicingSlide"/>
  <p:tag name="SLIDEID" val="277"/>
  <p:tag name="FILTEREDQUESTIONSLIDEID" val="274"/>
  <p:tag name="FILTERINGPARAMETERSTRING" val="QuestionSlide"/>
  <p:tag name="FILTEREDBYQUESTIONSLIDEID" val="276"/>
  <p:tag name="FILTEREDBYANSWERID" val="2"/>
  <p:tag name="CHARTTYPE" val="DataFilteringVertical"/>
  <p:tag name="ISPOLLED" val="No"/>
  <p:tag name="DATAFILTERVISITED" val="No"/>
  <p:tag name="DATAFILTERCOMPLETE" val="No"/>
  <p:tag name="SLIDEMASTERID" val="4726892be1be407898ff1cf0f68ef294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NAME" val="Q&amp;A_QSlide"/>
  <p:tag name="AUTOALIGNMENT" val="True"/>
  <p:tag name="FIRSTEDIT" val="0"/>
  <p:tag name="CHARTTYPE" val="Vertical"/>
  <p:tag name="COUNTDOWNVALUE" val="10"/>
  <p:tag name="SLIDEID" val="274"/>
  <p:tag name="VALIDANSWERS" val="3"/>
  <p:tag name="ISPOLLED" val="No"/>
  <p:tag name="SLIDEMASTERID" val="4726892be1be407898ff1cf0f68ef294:2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NAME" val="ComparingResponsesSlide"/>
  <p:tag name="SLIDEID" val="275"/>
  <p:tag name="IGNORESINGLEVOTERS" val="False"/>
  <p:tag name="COMPARINGQUESTIONSLIDEID" val="266"/>
  <p:tag name="COMPAREDBYQUESTIONSLIDEID" val="274"/>
  <p:tag name="AUTOALIGNMENT" val="True"/>
  <p:tag name="FIRSTEDIT" val="0"/>
  <p:tag name="CHARTTYPE" val="ComparingResponsePie"/>
  <p:tag name="ISPOLLED" val="No"/>
  <p:tag name="SLIDEMASTERID" val="4726892be1be407898ff1cf0f68ef294:2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NAME" val="FocusSlide"/>
  <p:tag name="SLIDEID" val="270"/>
  <p:tag name="AUTOALIGNMENT" val="True"/>
  <p:tag name="FIRSTEDIT" val="0"/>
  <p:tag name="REORDERINGOPTION" val="Pick Best"/>
  <p:tag name="CHARTTYPE" val="Vertical"/>
  <p:tag name="COUNTDOWNVALUE" val="10"/>
  <p:tag name="VALIDANSWERS" val="3"/>
  <p:tag name="POLLINGCOUNT" val="1"/>
  <p:tag name="SHOWGRAPH" val="Yes"/>
  <p:tag name="ISPOLLED" val="No"/>
  <p:tag name="SLIDEMASTERID" val="4726892be1be407898ff1cf0f68ef294:2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ComparingResponsePie"/>
</p:tagLst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7EEF2888-8F56-40D5-8DFE-4BC387F916E5}" vid="{4A1600C1-A233-41AD-A95C-4B437DF5FC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QuestionData>
  <AllQuestions>
    <Question>
      <slideID>276</slideID>
      <slideType>Q&amp;A_QSlide</slideType>
      <questionText>Where do you work?</questionText>
      <teamScoringFlag/>
      <correctValue/>
      <incorrectValue/>
      <PresentationID>042fd71e05ca40fea975f2ba3cd6017e</PresentationID>
    </Question>
    <Question>
      <slideID>266</slideID>
      <slideType>Q&amp;A_QSlide</slideType>
      <questionText>Do you understand the topic?</questionText>
      <teamScoringFlag/>
      <correctValue/>
      <incorrectValue/>
      <PresentationID>042fd71e05ca40fea975f2ba3cd6017e</PresentationID>
    </Question>
    <Question>
      <slideID>274</slideID>
      <slideType>Q&amp;A_QSlide</slideType>
      <questionText>Do you understand the topic?</questionText>
      <teamScoringFlag/>
      <correctValue/>
      <incorrectValue/>
      <PresentationID>042fd71e05ca40fea975f2ba3cd6017e</PresentationID>
    </Question>
    <Question>
      <slideID>270</slideID>
      <slideType>FocusSlide</slideType>
      <questionText>Focused Selection Slide</questionText>
      <teamScoringFlag/>
      <correctValue/>
      <incorrectValue/>
      <PresentationID>042fd71e05ca40fea975f2ba3cd6017e</PresentationID>
    </Question>
  </AllQuestions>
</SessionQuestionData>
</file>

<file path=customXml/item10.xml><?xml version="1.0" encoding="utf-8"?>
<SessionSlideDescriptorData/>
</file>

<file path=customXml/item11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12.xml><?xml version="1.0" encoding="utf-8"?>
<SessionSlideSettingsData>
  <Settings>
    <SlideID ID="257">
      <charttype>Vertical</charttype>
    </SlideID>
    <SlideID ID="275">
      <charttype>Pie</charttype>
    </SlideID>
  </Settings>
</SessionSlideSettingsData>
</file>

<file path=customXml/item13.xml><?xml version="1.0" encoding="utf-8"?>
<TeamNamesData>
  <TeamNames/>
</TeamNamesData>
</file>

<file path=customXml/item14.xml><?xml version="1.0" encoding="utf-8"?>
<SessionSlideMasterData>
  <SlideMaster>
    <tagSlideID>257</tagSlideID>
    <slideID>257</slideID>
    <tagSlideID>266</tagSlideID>
    <slideID>266</slideID>
    <tagSlideID>274</tagSlideID>
    <slideID>274</slideID>
    <tagSlideID>276</tagSlideID>
    <slideID>276</slideID>
  </SlideMaster>
</SessionSlideMasterData>
</file>

<file path=customXml/item15.xml><?xml version="1.0" encoding="utf-8"?>
<SessionResponseGridSettings>
  <AllResponseGridSettings/>
</SessionResponseGridSettings>
</file>

<file path=customXml/item16.xml><?xml version="1.0" encoding="utf-8"?>
<TextingSlideData/>
</file>

<file path=customXml/item2.xml><?xml version="1.0" encoding="utf-8"?>
<SessionAnswerData>
  <AllAnswers>
    <Answers>
      <slideID>276</slideID>
      <answerID>1</answerID>
      <answerText>Sales</answerText>
      <isCorrect>None</isCorrect>
      <pointValue>0</pointValue>
      <PresentationID>042fd71e05ca40fea975f2ba3cd6017e</PresentationID>
    </Answers>
    <Answers>
      <slideID>276</slideID>
      <answerID>2</answerID>
      <answerText>Marketing</answerText>
      <isCorrect>None</isCorrect>
      <pointValue>0</pointValue>
      <PresentationID>042fd71e05ca40fea975f2ba3cd6017e</PresentationID>
    </Answers>
    <Answers>
      <slideID>276</slideID>
      <answerID>3</answerID>
      <answerText>Management</answerText>
      <isCorrect>None</isCorrect>
      <pointValue>0</pointValue>
      <PresentationID>042fd71e05ca40fea975f2ba3cd6017e</PresentationID>
    </Answers>
    <Answers>
      <slideID>276</slideID>
      <answerID>4</answerID>
      <answerText>Manufacturing</answerText>
      <isCorrect>None</isCorrect>
      <pointValue>0</pointValue>
      <PresentationID>042fd71e05ca40fea975f2ba3cd6017e</PresentationID>
    </Answers>
    <Answers>
      <slideID>266</slideID>
      <answerID>1</answerID>
      <answerText>Yes</answerText>
      <isCorrect>None</isCorrect>
      <pointValue>0</pointValue>
      <PresentationID>042fd71e05ca40fea975f2ba3cd6017e</PresentationID>
    </Answers>
    <Answers>
      <slideID>266</slideID>
      <answerID>2</answerID>
      <answerText>No</answerText>
      <isCorrect>None</isCorrect>
      <pointValue>0</pointValue>
      <PresentationID>042fd71e05ca40fea975f2ba3cd6017e</PresentationID>
    </Answers>
    <Answers>
      <slideID>266</slideID>
      <answerID>3</answerID>
      <answerText>Somewhat</answerText>
      <isCorrect>None</isCorrect>
      <pointValue>0</pointValue>
      <PresentationID>042fd71e05ca40fea975f2ba3cd6017e</PresentationID>
    </Answers>
    <Answers>
      <slideID>274</slideID>
      <answerID>1</answerID>
      <answerText>Yes</answerText>
      <isCorrect>None</isCorrect>
      <pointValue>0</pointValue>
      <PresentationID>042fd71e05ca40fea975f2ba3cd6017e</PresentationID>
    </Answers>
    <Answers>
      <slideID>274</slideID>
      <answerID>2</answerID>
      <answerText>No</answerText>
      <isCorrect>None</isCorrect>
      <pointValue>0</pointValue>
      <PresentationID>042fd71e05ca40fea975f2ba3cd6017e</PresentationID>
    </Answers>
    <Answers>
      <slideID>274</slideID>
      <answerID>3</answerID>
      <answerText>Somewhat</answerText>
      <isCorrect>None</isCorrect>
      <pointValue>0</pointValue>
      <PresentationID>042fd71e05ca40fea975f2ba3cd6017e</PresentationID>
    </Answers>
    <Answers>
      <slideID>270</slideID>
      <answerID>1</answerID>
      <answerText>Answer 1</answerText>
      <isCorrect>None</isCorrect>
      <pointValue>0</pointValue>
      <PresentationID>042fd71e05ca40fea975f2ba3cd6017e</PresentationID>
    </Answers>
    <Answers>
      <slideID>270</slideID>
      <answerID>2</answerID>
      <answerText>Answer 2</answerText>
      <isCorrect>None</isCorrect>
      <pointValue>0</pointValue>
      <PresentationID>042fd71e05ca40fea975f2ba3cd6017e</PresentationID>
    </Answers>
    <Answers>
      <slideID>270</slideID>
      <answerID>3</answerID>
      <answerText>Answer 3</answerText>
      <isCorrect>None</isCorrect>
      <pointValue>0</pointValue>
      <PresentationID>042fd71e05ca40fea975f2ba3cd6017e</PresentationID>
    </Answers>
  </AllAnswers>
</SessionAnswerData>
</file>

<file path=customXml/item3.xml><?xml version="1.0" encoding="utf-8"?>
<SessionResponseData/>
</file>

<file path=customXml/item4.xml><?xml version="1.0" encoding="utf-8"?>
<SessionRankData/>
</file>

<file path=customXml/item5.xml><?xml version="1.0" encoding="utf-8"?>
<SessionParticipantData>
  <AllParticipant>
    <Participant>
      <_RowId ColumnName="RowId">0</_RowId>
      <_KeypadSerialNumber ColumnName="KeypadSerialNumber">000002</_KeypadSerialNumber>
      <_FirstName ColumnName="First Name">Peter</_FirstName>
      <_LastName ColumnName="Last Name">Denton</_LastName>
      <_WeightProxy ColumnName="Weight/Proxy">0</_WeightProxy>
    </Participant>
    <Participant>
      <_RowId ColumnName="RowId">1</_RowId>
      <_KeypadSerialNumber ColumnName="KeypadSerialNumber">000013</_KeypadSerialNumber>
      <_FirstName ColumnName="First Name">John</_FirstName>
      <_LastName ColumnName="Last Name">Malik</_LastName>
      <_WeightProxy ColumnName="Weight/Proxy">0</_WeightProxy>
    </Participant>
    <Participant>
      <_RowId ColumnName="RowId">2</_RowId>
      <_KeypadSerialNumber ColumnName="KeypadSerialNumber">000014</_KeypadSerialNumber>
      <_FirstName ColumnName="First Name">Jane</_FirstName>
      <_LastName ColumnName="Last Name">Doe</_LastName>
      <_WeightProxy ColumnName="Weight/Proxy">0</_WeightProxy>
    </Participant>
  </AllParticipant>
</SessionParticipantData>
</file>

<file path=customXml/item6.xml><?xml version="1.0" encoding="utf-8"?>
<ParticipantInfoData>
  <ParticipantInfo>
    <Name>Test</Name>
    <Description/>
    <Count>3</Count>
  </ParticipantInfo>
</ParticipantInfoData>
</file>

<file path=customXml/item7.xml><?xml version="1.0" encoding="utf-8"?>
<CustomFieldInfoData/>
</file>

<file path=customXml/item8.xml><?xml version="1.0" encoding="utf-8"?>
<SessionCloseEndedDescriptorsData/>
</file>

<file path=customXml/item9.xml><?xml version="1.0" encoding="utf-8"?>
<SessionGroupWeightData/>
</file>

<file path=customXml/itemProps1.xml><?xml version="1.0" encoding="utf-8"?>
<ds:datastoreItem xmlns:ds="http://schemas.openxmlformats.org/officeDocument/2006/customXml" ds:itemID="{47368F1C-E13F-4199-ABDD-E517C2193E33}">
  <ds:schemaRefs/>
</ds:datastoreItem>
</file>

<file path=customXml/itemProps10.xml><?xml version="1.0" encoding="utf-8"?>
<ds:datastoreItem xmlns:ds="http://schemas.openxmlformats.org/officeDocument/2006/customXml" ds:itemID="{AB87F60B-64B6-47BF-A61B-D045C6353BA9}">
  <ds:schemaRefs/>
</ds:datastoreItem>
</file>

<file path=customXml/itemProps11.xml><?xml version="1.0" encoding="utf-8"?>
<ds:datastoreItem xmlns:ds="http://schemas.openxmlformats.org/officeDocument/2006/customXml" ds:itemID="{428E43F3-5515-4202-B1A9-5E7542882618}">
  <ds:schemaRefs/>
</ds:datastoreItem>
</file>

<file path=customXml/itemProps12.xml><?xml version="1.0" encoding="utf-8"?>
<ds:datastoreItem xmlns:ds="http://schemas.openxmlformats.org/officeDocument/2006/customXml" ds:itemID="{707F1423-7F70-4CFB-B0EC-B3F5AC6A8ADD}">
  <ds:schemaRefs/>
</ds:datastoreItem>
</file>

<file path=customXml/itemProps13.xml><?xml version="1.0" encoding="utf-8"?>
<ds:datastoreItem xmlns:ds="http://schemas.openxmlformats.org/officeDocument/2006/customXml" ds:itemID="{1B24D0F4-6D75-4E0E-A084-2C77FDF66632}">
  <ds:schemaRefs/>
</ds:datastoreItem>
</file>

<file path=customXml/itemProps14.xml><?xml version="1.0" encoding="utf-8"?>
<ds:datastoreItem xmlns:ds="http://schemas.openxmlformats.org/officeDocument/2006/customXml" ds:itemID="{F7131E93-4B68-4895-8381-A4F368B1DD7F}">
  <ds:schemaRefs/>
</ds:datastoreItem>
</file>

<file path=customXml/itemProps15.xml><?xml version="1.0" encoding="utf-8"?>
<ds:datastoreItem xmlns:ds="http://schemas.openxmlformats.org/officeDocument/2006/customXml" ds:itemID="{458F561E-0325-489A-863B-F1949A7EB477}">
  <ds:schemaRefs/>
</ds:datastoreItem>
</file>

<file path=customXml/itemProps16.xml><?xml version="1.0" encoding="utf-8"?>
<ds:datastoreItem xmlns:ds="http://schemas.openxmlformats.org/officeDocument/2006/customXml" ds:itemID="{255472C8-F000-4776-B444-51680B4B82CA}">
  <ds:schemaRefs/>
</ds:datastoreItem>
</file>

<file path=customXml/itemProps2.xml><?xml version="1.0" encoding="utf-8"?>
<ds:datastoreItem xmlns:ds="http://schemas.openxmlformats.org/officeDocument/2006/customXml" ds:itemID="{94760522-1872-4DC3-BC83-289E76878F58}">
  <ds:schemaRefs/>
</ds:datastoreItem>
</file>

<file path=customXml/itemProps3.xml><?xml version="1.0" encoding="utf-8"?>
<ds:datastoreItem xmlns:ds="http://schemas.openxmlformats.org/officeDocument/2006/customXml" ds:itemID="{504B65FC-B527-4E4A-8931-BE34037BDA16}">
  <ds:schemaRefs/>
</ds:datastoreItem>
</file>

<file path=customXml/itemProps4.xml><?xml version="1.0" encoding="utf-8"?>
<ds:datastoreItem xmlns:ds="http://schemas.openxmlformats.org/officeDocument/2006/customXml" ds:itemID="{6BDC4F41-CBA6-4575-BEBD-962A88CC48B1}">
  <ds:schemaRefs/>
</ds:datastoreItem>
</file>

<file path=customXml/itemProps5.xml><?xml version="1.0" encoding="utf-8"?>
<ds:datastoreItem xmlns:ds="http://schemas.openxmlformats.org/officeDocument/2006/customXml" ds:itemID="{162F52A8-7534-428C-B78C-2A316EAF0894}">
  <ds:schemaRefs/>
</ds:datastoreItem>
</file>

<file path=customXml/itemProps6.xml><?xml version="1.0" encoding="utf-8"?>
<ds:datastoreItem xmlns:ds="http://schemas.openxmlformats.org/officeDocument/2006/customXml" ds:itemID="{9B7EE61E-6A06-4733-A4BA-525D2C310D74}">
  <ds:schemaRefs/>
</ds:datastoreItem>
</file>

<file path=customXml/itemProps7.xml><?xml version="1.0" encoding="utf-8"?>
<ds:datastoreItem xmlns:ds="http://schemas.openxmlformats.org/officeDocument/2006/customXml" ds:itemID="{17D47770-DB7C-4F0B-A7C1-8570A9AED5A1}">
  <ds:schemaRefs/>
</ds:datastoreItem>
</file>

<file path=customXml/itemProps8.xml><?xml version="1.0" encoding="utf-8"?>
<ds:datastoreItem xmlns:ds="http://schemas.openxmlformats.org/officeDocument/2006/customXml" ds:itemID="{D0063F33-3D5B-4CC0-93CD-6E305FBB5ABA}">
  <ds:schemaRefs/>
</ds:datastoreItem>
</file>

<file path=customXml/itemProps9.xml><?xml version="1.0" encoding="utf-8"?>
<ds:datastoreItem xmlns:ds="http://schemas.openxmlformats.org/officeDocument/2006/customXml" ds:itemID="{29A5FA3A-8539-4C01-87C4-1A9BE62D4C6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Meridia Corporate</Template>
  <TotalTime>604</TotalTime>
  <Words>1164</Words>
  <Application>Microsoft Office PowerPoint</Application>
  <PresentationFormat>Widescreen</PresentationFormat>
  <Paragraphs>198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Segoe UI Light</vt:lpstr>
      <vt:lpstr>Wingdings</vt:lpstr>
      <vt:lpstr>Meridia Corporate</vt:lpstr>
      <vt:lpstr>EZ-VOTE Connect</vt:lpstr>
      <vt:lpstr>EZ-VOTE Connect Suite</vt:lpstr>
      <vt:lpstr>EZ-VOTE PowerPoint Plugin</vt:lpstr>
      <vt:lpstr>Anywhere Polling</vt:lpstr>
      <vt:lpstr>Interactive Game Suite</vt:lpstr>
      <vt:lpstr>CloudVOTE Desktop with Content Management &amp; Mobile Polling</vt:lpstr>
      <vt:lpstr>EZ-VOTE for PowerPoint Basic Question Slide</vt:lpstr>
      <vt:lpstr>EZ-VOTE for PowerPoint Advanced Question Slides</vt:lpstr>
      <vt:lpstr>EZ-VOTE for PowerPoint Standard Question, True/False, Yes/No, Likert</vt:lpstr>
      <vt:lpstr>EZ-VOTE for PowerPoint Ranking Slide</vt:lpstr>
      <vt:lpstr>EZ-VOTE for PowerPoint Rating Slide</vt:lpstr>
      <vt:lpstr>EZ-VOTE for PowerPoint Focused Selection Slide</vt:lpstr>
      <vt:lpstr>EZ-VOTE for PowerPoint Multi-Vote Slide</vt:lpstr>
      <vt:lpstr>EZ-VOTE for PowerPoint Data Filtering Slide</vt:lpstr>
      <vt:lpstr>EZ-VOTE for PowerPoint Comparison Slide</vt:lpstr>
      <vt:lpstr>EZ-VOTE for PowerPoint Sample Slides</vt:lpstr>
      <vt:lpstr>Where do you work?</vt:lpstr>
      <vt:lpstr>Do you understand the topic?</vt:lpstr>
      <vt:lpstr>Do you understand the topic?</vt:lpstr>
      <vt:lpstr>Do you understand the topic?</vt:lpstr>
      <vt:lpstr>Do you understand the topic?</vt:lpstr>
      <vt:lpstr>Focused Selection Slide</vt:lpstr>
      <vt:lpstr>EZ-VOTE for PowerPoint Base Manager</vt:lpstr>
      <vt:lpstr>EZ-VOTE for PowerPoint Settings</vt:lpstr>
      <vt:lpstr>EZ-VOTE for PowerPoint Clear Data</vt:lpstr>
      <vt:lpstr>EZ-VOTE for PowerPoint Participant List Manager</vt:lpstr>
      <vt:lpstr>EZ-VOTE for PowerPoint Reports</vt:lpstr>
      <vt:lpstr>EZ-VOTE for PowerPoint Results By Question</vt:lpstr>
      <vt:lpstr>EZ-VOTE for PowerPoint All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Babel</dc:creator>
  <cp:lastModifiedBy>Peter Babel</cp:lastModifiedBy>
  <cp:revision>136</cp:revision>
  <dcterms:created xsi:type="dcterms:W3CDTF">2018-11-16T16:08:07Z</dcterms:created>
  <dcterms:modified xsi:type="dcterms:W3CDTF">2019-01-14T03:50:51Z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Version">
    <vt:lpwstr>2.1</vt:lpwstr>
  </property>
  <property fmtid="{D5CDD505-2E9C-101B-9397-08002B2CF9AE}" pid="3" name="IsExistingPresentation">
    <vt:lpwstr>Yes</vt:lpwstr>
  </property>
  <property fmtid="{D5CDD505-2E9C-101B-9397-08002B2CF9AE}" pid="4" name="PresentationID">
    <vt:lpwstr>4726892be1be407898ff1cf0f68ef294</vt:lpwstr>
  </property>
</Properties>
</file>