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charts/chart8.xml" ContentType="application/vnd.openxmlformats-officedocument.drawingml.char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7"/>
  </p:sldMasterIdLst>
  <p:notesMasterIdLst>
    <p:notesMasterId r:id="rId47"/>
  </p:notesMasterIdLst>
  <p:sldIdLst>
    <p:sldId id="256" r:id="rId18"/>
    <p:sldId id="258" r:id="rId19"/>
    <p:sldId id="259" r:id="rId20"/>
    <p:sldId id="260" r:id="rId21"/>
    <p:sldId id="262" r:id="rId22"/>
    <p:sldId id="261" r:id="rId23"/>
    <p:sldId id="263" r:id="rId24"/>
    <p:sldId id="264" r:id="rId25"/>
    <p:sldId id="265" r:id="rId26"/>
    <p:sldId id="267" r:id="rId27"/>
    <p:sldId id="268" r:id="rId28"/>
    <p:sldId id="269" r:id="rId29"/>
    <p:sldId id="271" r:id="rId30"/>
    <p:sldId id="273" r:id="rId31"/>
    <p:sldId id="272" r:id="rId32"/>
    <p:sldId id="280" r:id="rId33"/>
    <p:sldId id="276" r:id="rId34"/>
    <p:sldId id="266" r:id="rId35"/>
    <p:sldId id="277" r:id="rId36"/>
    <p:sldId id="274" r:id="rId37"/>
    <p:sldId id="275" r:id="rId38"/>
    <p:sldId id="270" r:id="rId39"/>
    <p:sldId id="281" r:id="rId40"/>
    <p:sldId id="279" r:id="rId41"/>
    <p:sldId id="283" r:id="rId42"/>
    <p:sldId id="282" r:id="rId43"/>
    <p:sldId id="284" r:id="rId44"/>
    <p:sldId id="285" r:id="rId45"/>
    <p:sldId id="286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330F0A9-15D0-4592-AF35-C1627402AC8D}">
          <p14:sldIdLst>
            <p14:sldId id="256"/>
          </p14:sldIdLst>
        </p14:section>
        <p14:section name="EZ-VOTE Connect Intro" id="{0204E1B8-9DD6-45C3-AFF6-C3499D8BE488}">
          <p14:sldIdLst>
            <p14:sldId id="258"/>
            <p14:sldId id="259"/>
            <p14:sldId id="260"/>
            <p14:sldId id="262"/>
            <p14:sldId id="261"/>
          </p14:sldIdLst>
        </p14:section>
        <p14:section name="PowerPoint Slide Types" id="{778C607A-8950-4293-B37B-387BFCB16A58}">
          <p14:sldIdLst>
            <p14:sldId id="263"/>
            <p14:sldId id="264"/>
            <p14:sldId id="265"/>
            <p14:sldId id="267"/>
            <p14:sldId id="268"/>
            <p14:sldId id="269"/>
            <p14:sldId id="271"/>
            <p14:sldId id="273"/>
            <p14:sldId id="272"/>
          </p14:sldIdLst>
        </p14:section>
        <p14:section name="Sample Questions" id="{D1E2FB1C-6125-4013-9B48-70E01FE72D98}">
          <p14:sldIdLst>
            <p14:sldId id="280"/>
            <p14:sldId id="276"/>
            <p14:sldId id="266"/>
            <p14:sldId id="277"/>
            <p14:sldId id="274"/>
            <p14:sldId id="275"/>
            <p14:sldId id="270"/>
          </p14:sldIdLst>
        </p14:section>
        <p14:section name="Settings &amp; Options" id="{CD17837D-EFF6-4423-A1D2-8A7D3F88A4AA}">
          <p14:sldIdLst>
            <p14:sldId id="281"/>
            <p14:sldId id="279"/>
            <p14:sldId id="283"/>
            <p14:sldId id="282"/>
          </p14:sldIdLst>
        </p14:section>
        <p14:section name="Reports" id="{C280BD1B-CBE7-42B1-9467-19D0ADB67291}">
          <p14:sldIdLst>
            <p14:sldId id="284"/>
            <p14:sldId id="285"/>
            <p14:sldId id="28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86" d="100"/>
          <a:sy n="86" d="100"/>
        </p:scale>
        <p:origin x="657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customXml" Target="../customXml/item13.xml"/><Relationship Id="rId18" Type="http://schemas.openxmlformats.org/officeDocument/2006/relationships/slide" Target="slides/slide1.xml"/><Relationship Id="rId26" Type="http://schemas.openxmlformats.org/officeDocument/2006/relationships/slide" Target="slides/slide9.xml"/><Relationship Id="rId39" Type="http://schemas.openxmlformats.org/officeDocument/2006/relationships/slide" Target="slides/slide22.xml"/><Relationship Id="rId21" Type="http://schemas.openxmlformats.org/officeDocument/2006/relationships/slide" Target="slides/slide4.xml"/><Relationship Id="rId34" Type="http://schemas.openxmlformats.org/officeDocument/2006/relationships/slide" Target="slides/slide17.xml"/><Relationship Id="rId42" Type="http://schemas.openxmlformats.org/officeDocument/2006/relationships/slide" Target="slides/slide25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customXml" Target="../customXml/item7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16.xml"/><Relationship Id="rId29" Type="http://schemas.openxmlformats.org/officeDocument/2006/relationships/slide" Target="slides/slide12.xml"/><Relationship Id="rId11" Type="http://schemas.openxmlformats.org/officeDocument/2006/relationships/customXml" Target="../customXml/item11.xml"/><Relationship Id="rId24" Type="http://schemas.openxmlformats.org/officeDocument/2006/relationships/slide" Target="slides/slide7.xml"/><Relationship Id="rId32" Type="http://schemas.openxmlformats.org/officeDocument/2006/relationships/slide" Target="slides/slide15.xml"/><Relationship Id="rId37" Type="http://schemas.openxmlformats.org/officeDocument/2006/relationships/slide" Target="slides/slide20.xml"/><Relationship Id="rId40" Type="http://schemas.openxmlformats.org/officeDocument/2006/relationships/slide" Target="slides/slide23.xml"/><Relationship Id="rId45" Type="http://schemas.openxmlformats.org/officeDocument/2006/relationships/slide" Target="slides/slide28.xml"/><Relationship Id="rId5" Type="http://schemas.openxmlformats.org/officeDocument/2006/relationships/customXml" Target="../customXml/item5.xml"/><Relationship Id="rId15" Type="http://schemas.openxmlformats.org/officeDocument/2006/relationships/customXml" Target="../customXml/item15.xml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36" Type="http://schemas.openxmlformats.org/officeDocument/2006/relationships/slide" Target="slides/slide19.xml"/><Relationship Id="rId49" Type="http://schemas.openxmlformats.org/officeDocument/2006/relationships/viewProps" Target="viewProps.xml"/><Relationship Id="rId10" Type="http://schemas.openxmlformats.org/officeDocument/2006/relationships/customXml" Target="../customXml/item10.xml"/><Relationship Id="rId19" Type="http://schemas.openxmlformats.org/officeDocument/2006/relationships/slide" Target="slides/slide2.xml"/><Relationship Id="rId31" Type="http://schemas.openxmlformats.org/officeDocument/2006/relationships/slide" Target="slides/slide14.xml"/><Relationship Id="rId44" Type="http://schemas.openxmlformats.org/officeDocument/2006/relationships/slide" Target="slides/slide27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slide" Target="slides/slide13.xml"/><Relationship Id="rId35" Type="http://schemas.openxmlformats.org/officeDocument/2006/relationships/slide" Target="slides/slide18.xml"/><Relationship Id="rId43" Type="http://schemas.openxmlformats.org/officeDocument/2006/relationships/slide" Target="slides/slide26.xml"/><Relationship Id="rId48" Type="http://schemas.openxmlformats.org/officeDocument/2006/relationships/presProps" Target="presProps.xml"/><Relationship Id="rId8" Type="http://schemas.openxmlformats.org/officeDocument/2006/relationships/customXml" Target="../customXml/item8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customXml" Target="../customXml/item12.xml"/><Relationship Id="rId17" Type="http://schemas.openxmlformats.org/officeDocument/2006/relationships/slideMaster" Target="slideMasters/slideMaster1.xml"/><Relationship Id="rId25" Type="http://schemas.openxmlformats.org/officeDocument/2006/relationships/slide" Target="slides/slide8.xml"/><Relationship Id="rId33" Type="http://schemas.openxmlformats.org/officeDocument/2006/relationships/slide" Target="slides/slide16.xml"/><Relationship Id="rId38" Type="http://schemas.openxmlformats.org/officeDocument/2006/relationships/slide" Target="slides/slide21.xml"/><Relationship Id="rId46" Type="http://schemas.openxmlformats.org/officeDocument/2006/relationships/slide" Target="slides/slide29.xml"/><Relationship Id="rId20" Type="http://schemas.openxmlformats.org/officeDocument/2006/relationships/slide" Target="slides/slide3.xml"/><Relationship Id="rId41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66-4CEF-B678-8316540AE5C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766-4CEF-B678-8316540AE5C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766-4CEF-B678-8316540AE5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45451024"/>
        <c:axId val="1396636352"/>
      </c:barChart>
      <c:catAx>
        <c:axId val="134545102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396636352"/>
        <c:crosses val="autoZero"/>
        <c:auto val="1"/>
        <c:lblAlgn val="ctr"/>
        <c:lblOffset val="100"/>
        <c:noMultiLvlLbl val="0"/>
      </c:catAx>
      <c:valAx>
        <c:axId val="139663635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345451024"/>
        <c:crosses val="autoZero"/>
        <c:crossBetween val="between"/>
      </c:valAx>
    </c:plotArea>
    <c:legend>
      <c:legendPos val="r"/>
      <c:overlay val="0"/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"/>
      <c:rotY val="0"/>
      <c:rAngAx val="0"/>
      <c:perspective val="0"/>
    </c:view3D>
    <c:floor>
      <c:thickness val="0"/>
      <c:spPr>
        <a:noFill/>
        <a:ln w="6350">
          <a:noFill/>
        </a:ln>
      </c:spPr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spPr>
            <a:ln w="25400">
              <a:noFill/>
            </a:ln>
          </c:spPr>
          <c:invertIfNegative val="0"/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1800">
                      <a:solidFill>
                        <a:srgbClr val="000000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0F2E-4663-A6A0-1DA1E7065783}"/>
                </c:ext>
              </c:extLst>
            </c:dLbl>
            <c:dLbl>
              <c:idx val="1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800">
                      <a:solidFill>
                        <a:srgbClr val="000000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0F2E-4663-A6A0-1DA1E7065783}"/>
                </c:ext>
              </c:extLst>
            </c:dLbl>
            <c:dLbl>
              <c:idx val="2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800">
                      <a:solidFill>
                        <a:srgbClr val="000000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0F2E-4663-A6A0-1DA1E7065783}"/>
                </c:ext>
              </c:extLst>
            </c:dLbl>
            <c:dLbl>
              <c:idx val="3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800">
                      <a:solidFill>
                        <a:srgbClr val="000000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0F2E-4663-A6A0-1DA1E706578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Sheet1!$A$2:$A$5</c:f>
              <c:strCache>
                <c:ptCount val="4"/>
                <c:pt idx="0">
                  <c:v>Sales</c:v>
                </c:pt>
                <c:pt idx="1">
                  <c:v>Marketing</c:v>
                </c:pt>
                <c:pt idx="2">
                  <c:v>Management</c:v>
                </c:pt>
                <c:pt idx="3">
                  <c:v>Manufacturing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2E-4663-A6A0-1DA1E706578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1345451024"/>
        <c:axId val="1396636352"/>
        <c:axId val="0"/>
      </c:bar3DChart>
      <c:catAx>
        <c:axId val="1345451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3600000" vert="horz"/>
          <a:lstStyle/>
          <a:p>
            <a:pPr>
              <a:defRPr sz="1600"/>
            </a:pPr>
            <a:endParaRPr lang="en-US"/>
          </a:p>
        </c:txPr>
        <c:crossAx val="1396636352"/>
        <c:crosses val="autoZero"/>
        <c:auto val="1"/>
        <c:lblAlgn val="ctr"/>
        <c:lblOffset val="100"/>
        <c:noMultiLvlLbl val="0"/>
      </c:catAx>
      <c:valAx>
        <c:axId val="1396636352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1345451024"/>
        <c:crosses val="autoZero"/>
        <c:crossBetween val="between"/>
      </c:valAx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"/>
      <c:rotY val="0"/>
      <c:rAngAx val="0"/>
      <c:perspective val="0"/>
    </c:view3D>
    <c:floor>
      <c:thickness val="0"/>
      <c:spPr>
        <a:noFill/>
        <a:ln w="25400">
          <a:noFill/>
        </a:ln>
      </c:spPr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spPr>
            <a:ln w="25400">
              <a:noFill/>
            </a:ln>
          </c:spPr>
          <c:invertIfNegative val="0"/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1800">
                      <a:solidFill>
                        <a:srgbClr val="000000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7C53-4A15-AFE3-2479C5260CDF}"/>
                </c:ext>
              </c:extLst>
            </c:dLbl>
            <c:dLbl>
              <c:idx val="1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800">
                      <a:solidFill>
                        <a:srgbClr val="000000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7C53-4A15-AFE3-2479C5260CDF}"/>
                </c:ext>
              </c:extLst>
            </c:dLbl>
            <c:dLbl>
              <c:idx val="2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800">
                      <a:solidFill>
                        <a:srgbClr val="000000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7C53-4A15-AFE3-2479C5260CD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Sheet1!$A$2:$A$4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Somewhat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 formatCode="0%">
                  <c:v>0.33333333333333298</c:v>
                </c:pt>
                <c:pt idx="1">
                  <c:v>0.33333333333333298</c:v>
                </c:pt>
                <c:pt idx="2">
                  <c:v>0.33333333333333298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53-4A15-AFE3-2479C5260CD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1345451024"/>
        <c:axId val="1396636352"/>
        <c:axId val="0"/>
      </c:bar3DChart>
      <c:catAx>
        <c:axId val="1345451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3600000" vert="horz"/>
          <a:lstStyle/>
          <a:p>
            <a:pPr>
              <a:defRPr sz="1600"/>
            </a:pPr>
            <a:endParaRPr lang="en-US"/>
          </a:p>
        </c:txPr>
        <c:crossAx val="1396636352"/>
        <c:crosses val="autoZero"/>
        <c:auto val="1"/>
        <c:lblAlgn val="ctr"/>
        <c:lblOffset val="100"/>
        <c:noMultiLvlLbl val="0"/>
      </c:catAx>
      <c:valAx>
        <c:axId val="1396636352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1345451024"/>
        <c:crosses val="autoZero"/>
        <c:crossBetween val="between"/>
      </c:valAx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"/>
      <c:rotY val="0"/>
      <c:rAngAx val="0"/>
      <c:perspective val="0"/>
    </c:view3D>
    <c:floor>
      <c:thickness val="0"/>
      <c:spPr>
        <a:noFill/>
        <a:ln w="6350">
          <a:noFill/>
        </a:ln>
      </c:spPr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invertIfNegative val="0"/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0C97-40A3-93F3-772405905CFE}"/>
                </c:ext>
              </c:extLst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0C97-40A3-93F3-772405905CFE}"/>
                </c:ext>
              </c:extLst>
            </c:dLbl>
            <c:dLbl>
              <c:idx val="2"/>
              <c:numFmt formatCode="0%" sourceLinked="0"/>
              <c:spPr/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0C97-40A3-93F3-772405905CF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Sheet1!$A$2:$A$4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Somewhat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0.33333333333333298</c:v>
                </c:pt>
                <c:pt idx="1">
                  <c:v>0.33333333333333298</c:v>
                </c:pt>
                <c:pt idx="2">
                  <c:v>0.33333333333333298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97-40A3-93F3-772405905CF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1345451024"/>
        <c:axId val="1396636352"/>
        <c:axId val="0"/>
      </c:bar3DChart>
      <c:catAx>
        <c:axId val="1345451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3600000" vert="horz"/>
          <a:lstStyle/>
          <a:p>
            <a:pPr>
              <a:defRPr>
                <a:solidFill>
                  <a:srgbClr val="000000"/>
                </a:solidFill>
              </a:defRPr>
            </a:pPr>
            <a:endParaRPr lang="en-US"/>
          </a:p>
        </c:txPr>
        <c:crossAx val="1396636352"/>
        <c:crosses val="autoZero"/>
        <c:auto val="1"/>
        <c:lblAlgn val="ctr"/>
        <c:lblOffset val="100"/>
        <c:noMultiLvlLbl val="0"/>
      </c:catAx>
      <c:valAx>
        <c:axId val="1396636352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1345451024"/>
        <c:crosses val="autoZero"/>
        <c:crossBetween val="between"/>
      </c:valAx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"/>
      <c:rotY val="0"/>
      <c:rAngAx val="0"/>
      <c:perspective val="0"/>
    </c:view3D>
    <c:floor>
      <c:thickness val="0"/>
      <c:spPr>
        <a:noFill/>
        <a:ln w="25400">
          <a:noFill/>
        </a:ln>
      </c:spPr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spPr>
            <a:ln w="25400">
              <a:noFill/>
            </a:ln>
          </c:spPr>
          <c:invertIfNegative val="0"/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1800">
                      <a:solidFill>
                        <a:srgbClr val="000000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7C53-4A15-AFE3-2479C5260CDF}"/>
                </c:ext>
              </c:extLst>
            </c:dLbl>
            <c:dLbl>
              <c:idx val="1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800">
                      <a:solidFill>
                        <a:srgbClr val="000000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7C53-4A15-AFE3-2479C5260CDF}"/>
                </c:ext>
              </c:extLst>
            </c:dLbl>
            <c:dLbl>
              <c:idx val="2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800">
                      <a:solidFill>
                        <a:srgbClr val="000000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7C53-4A15-AFE3-2479C5260CD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Sheet1!$A$2:$A$4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Somewhat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 formatCode="0%">
                  <c:v>0.33333333333333298</c:v>
                </c:pt>
                <c:pt idx="1">
                  <c:v>0.33333333333333298</c:v>
                </c:pt>
                <c:pt idx="2">
                  <c:v>0.33333333333333298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53-4A15-AFE3-2479C5260CD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1345451024"/>
        <c:axId val="1396636352"/>
        <c:axId val="0"/>
      </c:bar3DChart>
      <c:catAx>
        <c:axId val="1345451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3600000" vert="horz"/>
          <a:lstStyle/>
          <a:p>
            <a:pPr>
              <a:defRPr sz="1600"/>
            </a:pPr>
            <a:endParaRPr lang="en-US"/>
          </a:p>
        </c:txPr>
        <c:crossAx val="1396636352"/>
        <c:crosses val="autoZero"/>
        <c:auto val="1"/>
        <c:lblAlgn val="ctr"/>
        <c:lblOffset val="100"/>
        <c:noMultiLvlLbl val="0"/>
      </c:catAx>
      <c:valAx>
        <c:axId val="1396636352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1345451024"/>
        <c:crosses val="autoZero"/>
        <c:crossBetween val="between"/>
      </c:valAx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 algn="ctr">
                    <a:defRPr sz="1800"/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39AE-4F8B-BC95-BBF584584A3F}"/>
                </c:ext>
              </c:extLst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 algn="ctr">
                    <a:defRPr sz="1800"/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39AE-4F8B-BC95-BBF584584A3F}"/>
                </c:ext>
              </c:extLst>
            </c:dLbl>
            <c:dLbl>
              <c:idx val="2"/>
              <c:numFmt formatCode="0%" sourceLinked="0"/>
              <c:spPr/>
              <c:txPr>
                <a:bodyPr/>
                <a:lstStyle/>
                <a:p>
                  <a:pPr algn="ctr">
                    <a:defRPr sz="1800"/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39AE-4F8B-BC95-BBF584584A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 algn="ctr">
                  <a:defRPr sz="1800"/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Answer 1</c:v>
                </c:pt>
                <c:pt idx="1">
                  <c:v>Answer 2</c:v>
                </c:pt>
                <c:pt idx="2">
                  <c:v>Answer 3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0.33333333333333298</c:v>
                </c:pt>
                <c:pt idx="1">
                  <c:v>0.33333333333333298</c:v>
                </c:pt>
                <c:pt idx="2">
                  <c:v>0.33333333333333298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AE-4F8B-BC95-BBF584584A3F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b"/>
      <c:overlay val="0"/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 algn="ctr">
                    <a:defRPr sz="1800"/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10C4-429B-AA6F-888BF953E6DF}"/>
                </c:ext>
              </c:extLst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 algn="ctr">
                    <a:defRPr sz="1800"/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10C4-429B-AA6F-888BF953E6DF}"/>
                </c:ext>
              </c:extLst>
            </c:dLbl>
            <c:dLbl>
              <c:idx val="2"/>
              <c:numFmt formatCode="0%" sourceLinked="0"/>
              <c:spPr/>
              <c:txPr>
                <a:bodyPr/>
                <a:lstStyle/>
                <a:p>
                  <a:pPr algn="ctr">
                    <a:defRPr sz="1800"/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10C4-429B-AA6F-888BF953E6D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 algn="ctr">
                  <a:defRPr sz="1800"/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Somewhat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0.33333333333333298</c:v>
                </c:pt>
                <c:pt idx="1">
                  <c:v>0.33333333333333298</c:v>
                </c:pt>
                <c:pt idx="2">
                  <c:v>0.33333333333333298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C4-429B-AA6F-888BF953E6DF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b"/>
      <c:overlay val="0"/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"/>
      <c:rotY val="0"/>
      <c:rAngAx val="0"/>
      <c:perspective val="0"/>
    </c:view3D>
    <c:floor>
      <c:thickness val="0"/>
      <c:spPr>
        <a:noFill/>
        <a:ln w="6350">
          <a:noFill/>
        </a:ln>
      </c:spPr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spPr>
            <a:ln w="25400">
              <a:noFill/>
            </a:ln>
          </c:spPr>
          <c:invertIfNegative val="0"/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1800"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E9C1-4405-A817-CD0320BA2211}"/>
                </c:ext>
              </c:extLst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1800"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E9C1-4405-A817-CD0320BA2211}"/>
                </c:ext>
              </c:extLst>
            </c:dLbl>
            <c:dLbl>
              <c:idx val="2"/>
              <c:numFmt formatCode="0%" sourceLinked="0"/>
              <c:spPr/>
              <c:txPr>
                <a:bodyPr/>
                <a:lstStyle/>
                <a:p>
                  <a:pPr>
                    <a:defRPr sz="1800"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E9C1-4405-A817-CD0320BA22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Sheet1!$A$2:$A$4</c:f>
              <c:strCache>
                <c:ptCount val="3"/>
                <c:pt idx="0">
                  <c:v>Answer 1</c:v>
                </c:pt>
                <c:pt idx="1">
                  <c:v>Answer 2</c:v>
                </c:pt>
                <c:pt idx="2">
                  <c:v>Answer 3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 formatCode="0%">
                  <c:v>0.33333333333333298</c:v>
                </c:pt>
                <c:pt idx="1">
                  <c:v>0.33333333333333298</c:v>
                </c:pt>
                <c:pt idx="2">
                  <c:v>0.33333333333333298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C1-4405-A817-CD0320BA221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1345451024"/>
        <c:axId val="1396636352"/>
        <c:axId val="0"/>
      </c:bar3DChart>
      <c:catAx>
        <c:axId val="1345451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3600000" vert="horz"/>
          <a:lstStyle/>
          <a:p>
            <a:pPr>
              <a:defRPr sz="1600"/>
            </a:pPr>
            <a:endParaRPr lang="en-US"/>
          </a:p>
        </c:txPr>
        <c:crossAx val="1396636352"/>
        <c:crosses val="autoZero"/>
        <c:auto val="1"/>
        <c:lblAlgn val="ctr"/>
        <c:lblOffset val="100"/>
        <c:noMultiLvlLbl val="0"/>
      </c:catAx>
      <c:valAx>
        <c:axId val="1396636352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345451024"/>
        <c:crosses val="autoZero"/>
        <c:crossBetween val="between"/>
      </c:valAx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E81F00-E3B3-41B8-A0ED-C54A5DB0B81A}" type="datetimeFigureOut">
              <a:rPr lang="en-US" smtClean="0"/>
              <a:t>1/13/2019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6ABF0E-044B-4F10-B1D0-14316C9E7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90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Slide Name : Standard Question Slide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6ABF0E-044B-4F10-B1D0-14316C9E728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199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Slide Name : Standard Question Slide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6ABF0E-044B-4F10-B1D0-14316C9E728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0617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Slide Name : DataFiteringSlide</a:t>
            </a:r>
          </a:p>
          <a:p>
            <a:r>
              <a:rPr lang="en-US"/>
              <a:t>Mode : EZ-VOTE Question And Answers</a:t>
            </a:r>
          </a:p>
          <a:p>
            <a:r>
              <a:rPr lang="en-US"/>
              <a:t>Filter Question  : Do you understand the topic?</a:t>
            </a:r>
          </a:p>
          <a:p>
            <a:r>
              <a:rPr lang="en-US"/>
              <a:t>By Question 1 : Where do you work?</a:t>
            </a:r>
          </a:p>
          <a:p>
            <a:r>
              <a:rPr lang="en-US"/>
              <a:t>By Answer 1 : 2.Marketing</a:t>
            </a:r>
          </a:p>
          <a:p>
            <a:r>
              <a:rPr lang="en-US"/>
              <a:t>By Question 2 : NONE</a:t>
            </a:r>
          </a:p>
          <a:p>
            <a:r>
              <a:rPr lang="en-US"/>
              <a:t>By Answer 2 : NONE</a:t>
            </a:r>
          </a:p>
          <a:p>
            <a:r>
              <a:rPr lang="en-US"/>
              <a:t>InsertAll : No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6ABF0E-044B-4F10-B1D0-14316C9E728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1613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Slide Name : Standard Question Slide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6ABF0E-044B-4F10-B1D0-14316C9E728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4337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Slide Name : Compare Responses Slide</a:t>
            </a:r>
          </a:p>
          <a:p>
            <a:r>
              <a:rPr lang="en-US"/>
              <a:t>First Selected Question To Compare : 16.Enter your question.....</a:t>
            </a:r>
          </a:p>
          <a:p>
            <a:r>
              <a:rPr lang="en-US"/>
              <a:t>Second Selected Question To Compare With First : 17.Enter your question.....</a:t>
            </a:r>
          </a:p>
          <a:p>
            <a:r>
              <a:rPr lang="en-US"/>
              <a:t>Ignore Single Voters : No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6ABF0E-044B-4F10-B1D0-14316C9E728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7075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Slide Name : Focused Slide</a:t>
            </a:r>
          </a:p>
          <a:p>
            <a:r>
              <a:rPr lang="en-US"/>
              <a:t>Final Re-ordering Option : Pick Best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6ABF0E-044B-4F10-B1D0-14316C9E728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979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-38793"/>
            <a:ext cx="9144000" cy="2387600"/>
          </a:xfrm>
        </p:spPr>
        <p:txBody>
          <a:bodyPr anchor="ctr"/>
          <a:lstStyle>
            <a:lvl1pPr algn="ctr">
              <a:defRPr sz="6000" cap="all" baseline="0">
                <a:solidFill>
                  <a:srgbClr val="FC86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364636"/>
            <a:ext cx="9144000" cy="1655762"/>
          </a:xfrm>
        </p:spPr>
        <p:txBody>
          <a:bodyPr/>
          <a:lstStyle>
            <a:lvl1pPr marL="0" indent="0" algn="ctr">
              <a:buNone/>
              <a:defRPr sz="2400" cap="small" baseline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94634-3EF2-4DA3-A6E3-EE3E38CECECB}" type="datetimeFigureOut">
              <a:rPr lang="en-US" smtClean="0"/>
              <a:t>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D3B07-A704-4F42-B64D-AD65BE8E6D8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8319" y="4935237"/>
            <a:ext cx="4777051" cy="192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142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94634-3EF2-4DA3-A6E3-EE3E38CECECB}" type="datetimeFigureOut">
              <a:rPr lang="en-US" smtClean="0"/>
              <a:t>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D3B07-A704-4F42-B64D-AD65BE8E6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005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94634-3EF2-4DA3-A6E3-EE3E38CECECB}" type="datetimeFigureOut">
              <a:rPr lang="en-US" smtClean="0"/>
              <a:t>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D3B07-A704-4F42-B64D-AD65BE8E6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5062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94634-3EF2-4DA3-A6E3-EE3E38CECECB}" type="datetimeFigureOut">
              <a:rPr lang="en-US" smtClean="0"/>
              <a:t>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D3B07-A704-4F42-B64D-AD65BE8E6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788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small" baseline="0">
                <a:solidFill>
                  <a:srgbClr val="3671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2pPr>
            <a:lvl3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3pPr>
            <a:lvl4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4pPr>
            <a:lvl5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94634-3EF2-4DA3-A6E3-EE3E38CECECB}" type="datetimeFigureOut">
              <a:rPr lang="en-US" smtClean="0"/>
              <a:t>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D3B07-A704-4F42-B64D-AD65BE8E6D8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2499" y="5313986"/>
            <a:ext cx="2609501" cy="105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931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en-US" sz="4400" kern="1200" cap="small" baseline="0" dirty="0">
                <a:solidFill>
                  <a:srgbClr val="3671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1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2pPr>
            <a:lvl3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3pPr>
            <a:lvl4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4pPr>
            <a:lvl5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94634-3EF2-4DA3-A6E3-EE3E38CECECB}" type="datetimeFigureOut">
              <a:rPr lang="en-US" smtClean="0"/>
              <a:t>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D3B07-A704-4F42-B64D-AD65BE8E6D8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1250" y="5807676"/>
            <a:ext cx="2609501" cy="105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42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94634-3EF2-4DA3-A6E3-EE3E38CECECB}" type="datetimeFigureOut">
              <a:rPr lang="en-US" smtClean="0"/>
              <a:t>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D3B07-A704-4F42-B64D-AD65BE8E6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586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94634-3EF2-4DA3-A6E3-EE3E38CECECB}" type="datetimeFigureOut">
              <a:rPr lang="en-US" smtClean="0"/>
              <a:t>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D3B07-A704-4F42-B64D-AD65BE8E6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404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94634-3EF2-4DA3-A6E3-EE3E38CECECB}" type="datetimeFigureOut">
              <a:rPr lang="en-US" smtClean="0"/>
              <a:t>1/13/2019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D3B07-A704-4F42-B64D-AD65BE8E6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870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94634-3EF2-4DA3-A6E3-EE3E38CECECB}" type="datetimeFigureOut">
              <a:rPr lang="en-US" smtClean="0"/>
              <a:t>1/13/2019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D3B07-A704-4F42-B64D-AD65BE8E6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098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94634-3EF2-4DA3-A6E3-EE3E38CECECB}" type="datetimeFigureOut">
              <a:rPr lang="en-US" smtClean="0"/>
              <a:t>1/13/2019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D3B07-A704-4F42-B64D-AD65BE8E6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919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94634-3EF2-4DA3-A6E3-EE3E38CECECB}" type="datetimeFigureOut">
              <a:rPr lang="en-US" smtClean="0"/>
              <a:t>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D3B07-A704-4F42-B64D-AD65BE8E6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357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94634-3EF2-4DA3-A6E3-EE3E38CECECB}" type="datetimeFigureOut">
              <a:rPr lang="en-US" smtClean="0"/>
              <a:t>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D3B07-A704-4F42-B64D-AD65BE8E6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671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chart" Target="../charts/char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chart" Target="../charts/char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4" Type="http://schemas.openxmlformats.org/officeDocument/2006/relationships/chart" Target="../charts/char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chart" Target="../charts/char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chart" Target="../charts/char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5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image" Target="../media/image5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4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EC33E-2DE9-4532-9E8B-2C1F51B12E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EZ-VOTE Connect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181107-FB52-4D1E-9776-979BF9BD68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Quick Start Guide</a:t>
            </a:r>
          </a:p>
        </p:txBody>
      </p:sp>
      <p:graphicFrame>
        <p:nvGraphicFramePr>
          <p:cNvPr id="4" name="Q&amp;A_HiddenCharts" hidden="1">
            <a:extLst>
              <a:ext uri="{FF2B5EF4-FFF2-40B4-BE49-F238E27FC236}">
                <a16:creationId xmlns:a16="http://schemas.microsoft.com/office/drawing/2014/main" id="{6AD6F87C-030F-4E0E-A603-0D8771A311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5371411"/>
              </p:ext>
            </p:extLst>
          </p:nvPr>
        </p:nvGraphicFramePr>
        <p:xfrm>
          <a:off x="0" y="0"/>
          <a:ext cx="1270000" cy="127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965742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7C81C-5339-4E4D-B8F6-B61C8F3EC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EZ-VOTE for PowerPoint</a:t>
            </a:r>
            <a:b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Ranking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4A31AF-4291-422D-B4DD-01A5EF314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075008"/>
            <a:ext cx="6161122" cy="4351338"/>
          </a:xfrm>
        </p:spPr>
        <p:txBody>
          <a:bodyPr>
            <a:normAutofit fontScale="77500" lnSpcReduction="20000"/>
          </a:bodyPr>
          <a:lstStyle/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Multi-Digit keypads (EZ-VOTE 10, EZ-VOTE PRO) can enter votes (and delete/correct them) without submitting. Voter must submit the vote manually, e.g. “3, 1, 2, Send”</a:t>
            </a:r>
          </a:p>
          <a:p>
            <a:pPr marL="917575" lvl="1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Single-Digit keypads submit each vote instantly without ability to delete/change it</a:t>
            </a:r>
          </a:p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Voters push buttons in the order they wish the items were listed in (reorder the list)</a:t>
            </a:r>
          </a:p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Ranking </a:t>
            </a:r>
            <a:r>
              <a:rPr lang="en-US" dirty="0"/>
              <a:t>Slide doesn’t use a chart</a:t>
            </a:r>
          </a:p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The final result display is a list reordered based on group’s ranking for each answer choice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7C37D7-3D6A-428F-9BCA-0C672CCCBBD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9321" y="3442684"/>
            <a:ext cx="4956390" cy="29836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B96C4B4-E594-41F1-A8C1-8514A3C31BC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93398" y="365125"/>
            <a:ext cx="1562313" cy="38743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030426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4705834-1694-4654-8CA3-C5F97BEAB09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2537" y="2344394"/>
            <a:ext cx="5253174" cy="4081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B7C81C-5339-4E4D-B8F6-B61C8F3EC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EZ-VOTE for PowerPoint</a:t>
            </a:r>
            <a:b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Rating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4A31AF-4291-422D-B4DD-01A5EF314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5008"/>
            <a:ext cx="5257800" cy="4351338"/>
          </a:xfrm>
        </p:spPr>
        <p:txBody>
          <a:bodyPr>
            <a:normAutofit/>
          </a:bodyPr>
          <a:lstStyle/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Uses a rating scale</a:t>
            </a:r>
          </a:p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Voters must enter the RATE per item in the exact order they see on th</a:t>
            </a:r>
            <a:r>
              <a:rPr lang="en-US" dirty="0"/>
              <a:t>e slide, e.g.: Vote “3, 1, 2” means:</a:t>
            </a:r>
          </a:p>
          <a:p>
            <a:pPr marL="917575" lvl="1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Rate “3” for Answer 1</a:t>
            </a:r>
          </a:p>
          <a:p>
            <a:pPr marL="917575" lvl="1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Rate “1” for Answer 2</a:t>
            </a:r>
          </a:p>
          <a:p>
            <a:pPr marL="917575" lvl="1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Rate “2” for Answer 3</a:t>
            </a:r>
          </a:p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BCAD4A-6FFD-4D10-8B2A-1E39C193FCD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93398" y="365125"/>
            <a:ext cx="1562313" cy="38681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847893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7C81C-5339-4E4D-B8F6-B61C8F3EC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EZ-VOTE for PowerPoint</a:t>
            </a:r>
            <a:b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Focused Selection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4A31AF-4291-422D-B4DD-01A5EF314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075008"/>
            <a:ext cx="5257801" cy="4351338"/>
          </a:xfrm>
        </p:spPr>
        <p:txBody>
          <a:bodyPr>
            <a:normAutofit fontScale="77500" lnSpcReduction="20000"/>
          </a:bodyPr>
          <a:lstStyle/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Focused Selection uses results charts (except in final results)</a:t>
            </a:r>
          </a:p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Create one slide with all options that need to be ‘ranked’</a:t>
            </a:r>
          </a:p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Users vote on ONE item at a time</a:t>
            </a:r>
          </a:p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Software automatically eliminates the best/worst performing answer choice. Voters vote on remaining items</a:t>
            </a:r>
          </a:p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Final result display is a reordered list (no chart)</a:t>
            </a: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73E9683-DF27-49D2-A9B1-5D7FBF42C32B}"/>
              </a:ext>
            </a:extLst>
          </p:cNvPr>
          <p:cNvGrpSpPr/>
          <p:nvPr/>
        </p:nvGrpSpPr>
        <p:grpSpPr>
          <a:xfrm>
            <a:off x="6168044" y="3358342"/>
            <a:ext cx="5785656" cy="3068004"/>
            <a:chOff x="6096000" y="2075008"/>
            <a:chExt cx="5857700" cy="311953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C966EAD-8973-4DED-B405-B0CCE4B0D4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96000" y="2075008"/>
              <a:ext cx="5857700" cy="311953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039F7C8-5573-402D-948C-72EB24731489}"/>
                </a:ext>
              </a:extLst>
            </p:cNvPr>
            <p:cNvSpPr txBox="1"/>
            <p:nvPr/>
          </p:nvSpPr>
          <p:spPr>
            <a:xfrm>
              <a:off x="6096000" y="3506358"/>
              <a:ext cx="2294313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rgbClr val="FF0000"/>
                  </a:solidFill>
                </a:rPr>
                <a:t>“Answer 1” will be eliminated from the next round of voting because it’s been voted ‘best’ in the first round.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3E844E7-7ACC-4CF4-B39B-DD8BF0272FB1}"/>
                </a:ext>
              </a:extLst>
            </p:cNvPr>
            <p:cNvSpPr/>
            <p:nvPr/>
          </p:nvSpPr>
          <p:spPr>
            <a:xfrm>
              <a:off x="8390313" y="2743200"/>
              <a:ext cx="698269" cy="182880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DD873D6F-E334-4FA3-AF3F-61C8AF5AF17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91387" y="365125"/>
            <a:ext cx="1562313" cy="39402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41201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7C81C-5339-4E4D-B8F6-B61C8F3EC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EZ-VOTE for PowerPoint</a:t>
            </a:r>
            <a:b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Multi-Vote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4A31AF-4291-422D-B4DD-01A5EF314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075008"/>
            <a:ext cx="5396345" cy="4351338"/>
          </a:xfrm>
        </p:spPr>
        <p:txBody>
          <a:bodyPr>
            <a:normAutofit fontScale="92500"/>
          </a:bodyPr>
          <a:lstStyle/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Used mainly for: “Select all that apply” and “Vote up to X times” questions </a:t>
            </a:r>
          </a:p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Alternative use: visually confirming the ‘rank’ of each item</a:t>
            </a:r>
          </a:p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Uses </a:t>
            </a:r>
            <a:r>
              <a:rPr lang="en-US" dirty="0"/>
              <a:t>a chart to show what percentage did each Answer Choice receive from the group</a:t>
            </a:r>
          </a:p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A512CB-B714-4F1C-B0CC-574115B2B5F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1560" y="2887328"/>
            <a:ext cx="4956048" cy="35390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C4AD718-0DF1-4234-B025-28FA3D744D8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98760" y="365125"/>
            <a:ext cx="1562313" cy="49765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011576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74D6D7E-B138-4F25-B72F-572EE3133AB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3496859"/>
            <a:ext cx="4587240" cy="31659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B7C81C-5339-4E4D-B8F6-B61C8F3EC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EZ-VOTE for PowerPoint</a:t>
            </a:r>
            <a:b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Data Filtering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4A31AF-4291-422D-B4DD-01A5EF314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5008"/>
            <a:ext cx="9560556" cy="4351338"/>
          </a:xfrm>
        </p:spPr>
        <p:txBody>
          <a:bodyPr>
            <a:normAutofit/>
          </a:bodyPr>
          <a:lstStyle/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2600" dirty="0"/>
              <a:t>Show filtered results based on answers from previous questions</a:t>
            </a:r>
          </a:p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2600" dirty="0">
                <a:latin typeface="Segoe UI Light" panose="020B0502040204020203" pitchFamily="34" charset="0"/>
                <a:cs typeface="Segoe UI Light" panose="020B0502040204020203" pitchFamily="34" charset="0"/>
              </a:rPr>
              <a:t>Used for </a:t>
            </a:r>
            <a:r>
              <a:rPr lang="en-US" sz="2600" dirty="0"/>
              <a:t>showing answers from </a:t>
            </a:r>
            <a:r>
              <a:rPr lang="en-US" sz="2600" dirty="0">
                <a:latin typeface="Segoe UI Light" panose="020B0502040204020203" pitchFamily="34" charset="0"/>
                <a:cs typeface="Segoe UI Light" panose="020B0502040204020203" pitchFamily="34" charset="0"/>
              </a:rPr>
              <a:t>demographic subsets of voters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B4C324-766D-4479-9D0B-E19E992EBFB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9581" y="3496859"/>
            <a:ext cx="5983779" cy="3165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00876973-DC13-4DEE-962F-00DDF38F7AB9}"/>
              </a:ext>
            </a:extLst>
          </p:cNvPr>
          <p:cNvSpPr/>
          <p:nvPr/>
        </p:nvSpPr>
        <p:spPr>
          <a:xfrm>
            <a:off x="4980929" y="4743491"/>
            <a:ext cx="1357745" cy="672528"/>
          </a:xfrm>
          <a:prstGeom prst="rightArrow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B0D735F-1AC5-43A6-8B10-EA395BD1CCF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98756" y="365125"/>
            <a:ext cx="1562313" cy="57690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623940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7C81C-5339-4E4D-B8F6-B61C8F3EC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EZ-VOTE for PowerPoint</a:t>
            </a:r>
            <a:b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Comparison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4A31AF-4291-422D-B4DD-01A5EF314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075008"/>
            <a:ext cx="8909859" cy="4351338"/>
          </a:xfrm>
        </p:spPr>
        <p:txBody>
          <a:bodyPr>
            <a:normAutofit/>
          </a:bodyPr>
          <a:lstStyle/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Compare two identical slides</a:t>
            </a:r>
          </a:p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Best for pre- and post-assessment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408BCB-3DA9-41EE-A93A-0199D2E4FC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459" y="3525036"/>
            <a:ext cx="5943162" cy="3136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9F5EA2A-8110-4761-86E8-BE385EB24C4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199" y="3530618"/>
            <a:ext cx="4058435" cy="3131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Arrow: Right 10">
            <a:extLst>
              <a:ext uri="{FF2B5EF4-FFF2-40B4-BE49-F238E27FC236}">
                <a16:creationId xmlns:a16="http://schemas.microsoft.com/office/drawing/2014/main" id="{7504AA77-E5CA-454F-953F-659B7810AABB}"/>
              </a:ext>
            </a:extLst>
          </p:cNvPr>
          <p:cNvSpPr/>
          <p:nvPr/>
        </p:nvSpPr>
        <p:spPr>
          <a:xfrm>
            <a:off x="4555375" y="4757209"/>
            <a:ext cx="1679169" cy="672528"/>
          </a:xfrm>
          <a:prstGeom prst="rightArrow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D0B50D7-11A0-4D5B-8258-D0CAA1D1D7D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80308" y="365125"/>
            <a:ext cx="1562313" cy="46052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384292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7C81C-5339-4E4D-B8F6-B61C8F3EC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EZ-VOTE for PowerPoint</a:t>
            </a:r>
            <a:br>
              <a:rPr lang="en-US" dirty="0"/>
            </a:br>
            <a:r>
              <a:rPr lang="en-US" dirty="0"/>
              <a:t>Sample Slides</a:t>
            </a: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4A31AF-4291-422D-B4DD-01A5EF314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075008"/>
            <a:ext cx="6343997" cy="2779625"/>
          </a:xfrm>
        </p:spPr>
        <p:txBody>
          <a:bodyPr>
            <a:normAutofit fontScale="70000" lnSpcReduction="20000"/>
          </a:bodyPr>
          <a:lstStyle/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The following section contains functional, EZ-VOTE-native slides that will work with Meridia keypads</a:t>
            </a:r>
          </a:p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Connect your USB ‘base’ receiver, select the EZ-VOTE tab and verify that “Base Connectivity” indicator is green</a:t>
            </a:r>
          </a:p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“Base Connected - Activation Needed” indicates Demo Mode where up to 20 votes will be registered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DA08D3-6A8C-4C72-84BF-0F126DCF9D6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199" y="4970658"/>
            <a:ext cx="8077259" cy="163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A computer sitting on a table&#10;&#10;Description automatically generated">
            <a:extLst>
              <a:ext uri="{FF2B5EF4-FFF2-40B4-BE49-F238E27FC236}">
                <a16:creationId xmlns:a16="http://schemas.microsoft.com/office/drawing/2014/main" id="{799E7B8E-0123-4CAC-88A6-B5C1226D0F5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3486" y="1464627"/>
            <a:ext cx="5082529" cy="3390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082031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Q&amp;A_Charts">
            <a:extLst>
              <a:ext uri="{FF2B5EF4-FFF2-40B4-BE49-F238E27FC236}">
                <a16:creationId xmlns:a16="http://schemas.microsoft.com/office/drawing/2014/main" id="{11FAAC54-C5A0-437D-BAAC-89F7168BF0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0307566"/>
              </p:ext>
            </p:extLst>
          </p:nvPr>
        </p:nvGraphicFramePr>
        <p:xfrm>
          <a:off x="5892800" y="1500447"/>
          <a:ext cx="54610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Q&amp;A_questions">
            <a:extLst>
              <a:ext uri="{FF2B5EF4-FFF2-40B4-BE49-F238E27FC236}">
                <a16:creationId xmlns:a16="http://schemas.microsoft.com/office/drawing/2014/main" id="{B7467CBC-01DE-496C-8161-BD8734BCF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do you work?</a:t>
            </a:r>
          </a:p>
        </p:txBody>
      </p:sp>
      <p:sp>
        <p:nvSpPr>
          <p:cNvPr id="3" name="Q&amp;A_answers">
            <a:extLst>
              <a:ext uri="{FF2B5EF4-FFF2-40B4-BE49-F238E27FC236}">
                <a16:creationId xmlns:a16="http://schemas.microsoft.com/office/drawing/2014/main" id="{9039FCB9-59BD-4948-AFA1-7022F09CED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9500" y="1825625"/>
            <a:ext cx="4114800" cy="1770356"/>
          </a:xfrm>
        </p:spPr>
        <p:txBody>
          <a:bodyPr>
            <a:spAutoFit/>
          </a:bodyPr>
          <a:lstStyle/>
          <a:p>
            <a:pPr marL="508000" indent="-508000">
              <a:lnSpc>
                <a:spcPct val="85000"/>
              </a:lnSpc>
              <a:spcBef>
                <a:spcPts val="20"/>
              </a:spcBef>
              <a:buAutoNum type="arabicPeriod"/>
            </a:pPr>
            <a:r>
              <a:rPr lang="en-US" sz="3200" dirty="0"/>
              <a:t>Sales</a:t>
            </a:r>
          </a:p>
          <a:p>
            <a:pPr marL="508000" indent="-508000">
              <a:lnSpc>
                <a:spcPct val="85000"/>
              </a:lnSpc>
              <a:spcBef>
                <a:spcPts val="20"/>
              </a:spcBef>
              <a:buAutoNum type="arabicPeriod"/>
            </a:pPr>
            <a:r>
              <a:rPr lang="en-US" sz="3200" dirty="0"/>
              <a:t>Marketing</a:t>
            </a:r>
          </a:p>
          <a:p>
            <a:pPr marL="508000" indent="-508000">
              <a:lnSpc>
                <a:spcPct val="85000"/>
              </a:lnSpc>
              <a:spcBef>
                <a:spcPts val="20"/>
              </a:spcBef>
              <a:buAutoNum type="arabicPeriod"/>
            </a:pPr>
            <a:r>
              <a:rPr lang="en-US" sz="3200" dirty="0"/>
              <a:t>Management</a:t>
            </a:r>
          </a:p>
          <a:p>
            <a:pPr marL="508000" indent="-508000">
              <a:lnSpc>
                <a:spcPct val="85000"/>
              </a:lnSpc>
              <a:spcBef>
                <a:spcPts val="20"/>
              </a:spcBef>
              <a:buAutoNum type="arabicPeriod"/>
            </a:pPr>
            <a:r>
              <a:rPr lang="en-US" sz="3200" dirty="0"/>
              <a:t>Manufacturing</a:t>
            </a:r>
          </a:p>
        </p:txBody>
      </p:sp>
      <p:grpSp>
        <p:nvGrpSpPr>
          <p:cNvPr id="8" name="CountDownClock">
            <a:extLst>
              <a:ext uri="{FF2B5EF4-FFF2-40B4-BE49-F238E27FC236}">
                <a16:creationId xmlns:a16="http://schemas.microsoft.com/office/drawing/2014/main" id="{A5D922C2-607D-45AA-BD91-5C73D9638189}"/>
              </a:ext>
            </a:extLst>
          </p:cNvPr>
          <p:cNvGrpSpPr/>
          <p:nvPr/>
        </p:nvGrpSpPr>
        <p:grpSpPr>
          <a:xfrm>
            <a:off x="10985500" y="5664200"/>
            <a:ext cx="952500" cy="1079500"/>
            <a:chOff x="10985500" y="5664200"/>
            <a:chExt cx="952500" cy="1079500"/>
          </a:xfrm>
        </p:grpSpPr>
        <p:pic>
          <p:nvPicPr>
            <p:cNvPr id="6" name="StopWatchObject">
              <a:extLst>
                <a:ext uri="{FF2B5EF4-FFF2-40B4-BE49-F238E27FC236}">
                  <a16:creationId xmlns:a16="http://schemas.microsoft.com/office/drawing/2014/main" id="{D409645C-9301-44FE-AAB4-4E66E59687B1}"/>
                </a:ext>
              </a:extLst>
            </p:cNvPr>
            <p:cNvPicPr>
              <a:picLocks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985500" y="5664200"/>
              <a:ext cx="952500" cy="1079500"/>
            </a:xfrm>
            <a:prstGeom prst="rect">
              <a:avLst/>
            </a:prstGeom>
          </p:spPr>
        </p:pic>
        <p:sp>
          <p:nvSpPr>
            <p:cNvPr id="7" name="TextObject">
              <a:extLst>
                <a:ext uri="{FF2B5EF4-FFF2-40B4-BE49-F238E27FC236}">
                  <a16:creationId xmlns:a16="http://schemas.microsoft.com/office/drawing/2014/main" id="{4CF3B111-7A20-4DF0-AE1F-4A6FCD3183AB}"/>
                </a:ext>
              </a:extLst>
            </p:cNvPr>
            <p:cNvSpPr txBox="1"/>
            <p:nvPr/>
          </p:nvSpPr>
          <p:spPr>
            <a:xfrm>
              <a:off x="11074400" y="6070600"/>
              <a:ext cx="762000" cy="400110"/>
            </a:xfrm>
            <a:prstGeom prst="rect">
              <a:avLst/>
            </a:prstGeom>
            <a:noFill/>
          </p:spPr>
          <p:txBody>
            <a:bodyPr vert="horz" rtlCol="0" anchor="t">
              <a:spAutoFit/>
            </a:bodyPr>
            <a:lstStyle/>
            <a:p>
              <a:pPr algn="ctr"/>
              <a:r>
                <a:rPr lang="en-US" sz="2000"/>
                <a:t>10</a:t>
              </a:r>
            </a:p>
          </p:txBody>
        </p:sp>
      </p:grpSp>
      <p:grpSp>
        <p:nvGrpSpPr>
          <p:cNvPr id="13" name="ResponseCounter">
            <a:extLst>
              <a:ext uri="{FF2B5EF4-FFF2-40B4-BE49-F238E27FC236}">
                <a16:creationId xmlns:a16="http://schemas.microsoft.com/office/drawing/2014/main" id="{06578ED1-2ADD-4AB1-A969-1AB644DFBEAB}"/>
              </a:ext>
            </a:extLst>
          </p:cNvPr>
          <p:cNvGrpSpPr/>
          <p:nvPr/>
        </p:nvGrpSpPr>
        <p:grpSpPr>
          <a:xfrm>
            <a:off x="317500" y="5664200"/>
            <a:ext cx="825500" cy="1041400"/>
            <a:chOff x="317500" y="5664200"/>
            <a:chExt cx="825500" cy="1041400"/>
          </a:xfrm>
        </p:grpSpPr>
        <p:pic>
          <p:nvPicPr>
            <p:cNvPr id="10" name="alarm">
              <a:extLst>
                <a:ext uri="{FF2B5EF4-FFF2-40B4-BE49-F238E27FC236}">
                  <a16:creationId xmlns:a16="http://schemas.microsoft.com/office/drawing/2014/main" id="{394DC6D6-50F7-4D29-BEC7-779C14C683A4}"/>
                </a:ext>
              </a:extLst>
            </p:cNvPr>
            <p:cNvPicPr>
              <a:picLocks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4200" y="5664200"/>
              <a:ext cx="292100" cy="190500"/>
            </a:xfrm>
            <a:prstGeom prst="rect">
              <a:avLst/>
            </a:prstGeom>
          </p:spPr>
        </p:pic>
        <p:sp>
          <p:nvSpPr>
            <p:cNvPr id="11" name="counter">
              <a:extLst>
                <a:ext uri="{FF2B5EF4-FFF2-40B4-BE49-F238E27FC236}">
                  <a16:creationId xmlns:a16="http://schemas.microsoft.com/office/drawing/2014/main" id="{7AF95CA6-5E3E-4370-B1ED-B46C6B8DE847}"/>
                </a:ext>
              </a:extLst>
            </p:cNvPr>
            <p:cNvSpPr/>
            <p:nvPr/>
          </p:nvSpPr>
          <p:spPr>
            <a:xfrm>
              <a:off x="317500" y="5880100"/>
              <a:ext cx="825500" cy="8255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 w="762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ObjectCounter">
              <a:extLst>
                <a:ext uri="{FF2B5EF4-FFF2-40B4-BE49-F238E27FC236}">
                  <a16:creationId xmlns:a16="http://schemas.microsoft.com/office/drawing/2014/main" id="{8340BF16-5E9A-4584-A3C0-5E6DA07D1E07}"/>
                </a:ext>
              </a:extLst>
            </p:cNvPr>
            <p:cNvSpPr txBox="1"/>
            <p:nvPr/>
          </p:nvSpPr>
          <p:spPr>
            <a:xfrm>
              <a:off x="355600" y="6096000"/>
              <a:ext cx="762000" cy="400110"/>
            </a:xfrm>
            <a:prstGeom prst="rect">
              <a:avLst/>
            </a:prstGeom>
            <a:noFill/>
          </p:spPr>
          <p:txBody>
            <a:bodyPr vert="horz" rtlCol="0" anchor="t">
              <a:spAutoFit/>
            </a:bodyPr>
            <a:lstStyle/>
            <a:p>
              <a:pPr algn="ctr"/>
              <a:r>
                <a:rPr lang="en-US" sz="2000"/>
                <a:t>0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344151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Q&amp;A_Charts">
            <a:extLst>
              <a:ext uri="{FF2B5EF4-FFF2-40B4-BE49-F238E27FC236}">
                <a16:creationId xmlns:a16="http://schemas.microsoft.com/office/drawing/2014/main" id="{30E7950B-FD09-4A3D-98DB-A418DB2485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3143385"/>
              </p:ext>
            </p:extLst>
          </p:nvPr>
        </p:nvGraphicFramePr>
        <p:xfrm>
          <a:off x="5994400" y="2016270"/>
          <a:ext cx="5461000" cy="2977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Q&amp;A_questions">
            <a:extLst>
              <a:ext uri="{FF2B5EF4-FFF2-40B4-BE49-F238E27FC236}">
                <a16:creationId xmlns:a16="http://schemas.microsoft.com/office/drawing/2014/main" id="{44667B44-3445-4599-81C3-C06525F25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 you understand the topic?</a:t>
            </a:r>
          </a:p>
        </p:txBody>
      </p:sp>
      <p:sp>
        <p:nvSpPr>
          <p:cNvPr id="3" name="Q&amp;A_answers">
            <a:extLst>
              <a:ext uri="{FF2B5EF4-FFF2-40B4-BE49-F238E27FC236}">
                <a16:creationId xmlns:a16="http://schemas.microsoft.com/office/drawing/2014/main" id="{5DA29FD8-92C1-4FC5-9C5B-92F8D38055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9500" y="1825625"/>
            <a:ext cx="4114800" cy="1351780"/>
          </a:xfrm>
        </p:spPr>
        <p:txBody>
          <a:bodyPr>
            <a:spAutoFit/>
          </a:bodyPr>
          <a:lstStyle/>
          <a:p>
            <a:pPr marL="508000" indent="-508000">
              <a:lnSpc>
                <a:spcPct val="85000"/>
              </a:lnSpc>
              <a:spcBef>
                <a:spcPts val="20"/>
              </a:spcBef>
              <a:buAutoNum type="arabicPeriod"/>
            </a:pPr>
            <a:r>
              <a:rPr lang="en-US" sz="3200" dirty="0"/>
              <a:t>Yes</a:t>
            </a:r>
          </a:p>
          <a:p>
            <a:pPr marL="508000" indent="-508000">
              <a:lnSpc>
                <a:spcPct val="85000"/>
              </a:lnSpc>
              <a:spcBef>
                <a:spcPts val="20"/>
              </a:spcBef>
              <a:buAutoNum type="arabicPeriod"/>
            </a:pPr>
            <a:r>
              <a:rPr lang="en-US" sz="3200" dirty="0"/>
              <a:t>No</a:t>
            </a:r>
          </a:p>
          <a:p>
            <a:pPr marL="508000" indent="-508000">
              <a:lnSpc>
                <a:spcPct val="85000"/>
              </a:lnSpc>
              <a:spcBef>
                <a:spcPts val="20"/>
              </a:spcBef>
              <a:buAutoNum type="arabicPeriod"/>
            </a:pPr>
            <a:r>
              <a:rPr lang="en-US" sz="3200" dirty="0"/>
              <a:t>Somewhat</a:t>
            </a:r>
          </a:p>
        </p:txBody>
      </p:sp>
      <p:grpSp>
        <p:nvGrpSpPr>
          <p:cNvPr id="8" name="CountDownClock">
            <a:extLst>
              <a:ext uri="{FF2B5EF4-FFF2-40B4-BE49-F238E27FC236}">
                <a16:creationId xmlns:a16="http://schemas.microsoft.com/office/drawing/2014/main" id="{D43A24E6-5396-4C55-9275-405F5B1A0D46}"/>
              </a:ext>
            </a:extLst>
          </p:cNvPr>
          <p:cNvGrpSpPr/>
          <p:nvPr/>
        </p:nvGrpSpPr>
        <p:grpSpPr>
          <a:xfrm>
            <a:off x="10985500" y="5664200"/>
            <a:ext cx="952500" cy="1079500"/>
            <a:chOff x="10985500" y="5664200"/>
            <a:chExt cx="952500" cy="1079500"/>
          </a:xfrm>
        </p:grpSpPr>
        <p:pic>
          <p:nvPicPr>
            <p:cNvPr id="6" name="StopWatchObject">
              <a:extLst>
                <a:ext uri="{FF2B5EF4-FFF2-40B4-BE49-F238E27FC236}">
                  <a16:creationId xmlns:a16="http://schemas.microsoft.com/office/drawing/2014/main" id="{B4210A43-156D-49A5-9D80-1E31137AB259}"/>
                </a:ext>
              </a:extLst>
            </p:cNvPr>
            <p:cNvPicPr>
              <a:picLocks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985500" y="5664200"/>
              <a:ext cx="952500" cy="1079500"/>
            </a:xfrm>
            <a:prstGeom prst="rect">
              <a:avLst/>
            </a:prstGeom>
          </p:spPr>
        </p:pic>
        <p:sp>
          <p:nvSpPr>
            <p:cNvPr id="7" name="TextObject">
              <a:extLst>
                <a:ext uri="{FF2B5EF4-FFF2-40B4-BE49-F238E27FC236}">
                  <a16:creationId xmlns:a16="http://schemas.microsoft.com/office/drawing/2014/main" id="{31AD4C67-ACB6-41DA-9FB7-D8E82E6CDAFB}"/>
                </a:ext>
              </a:extLst>
            </p:cNvPr>
            <p:cNvSpPr txBox="1"/>
            <p:nvPr/>
          </p:nvSpPr>
          <p:spPr>
            <a:xfrm>
              <a:off x="11074400" y="6070600"/>
              <a:ext cx="762000" cy="400110"/>
            </a:xfrm>
            <a:prstGeom prst="rect">
              <a:avLst/>
            </a:prstGeom>
            <a:noFill/>
          </p:spPr>
          <p:txBody>
            <a:bodyPr vert="horz" rtlCol="0" anchor="t">
              <a:spAutoFit/>
            </a:bodyPr>
            <a:lstStyle/>
            <a:p>
              <a:pPr algn="ctr"/>
              <a:r>
                <a:rPr lang="en-US" sz="2000"/>
                <a:t>10</a:t>
              </a:r>
            </a:p>
          </p:txBody>
        </p:sp>
      </p:grpSp>
      <p:grpSp>
        <p:nvGrpSpPr>
          <p:cNvPr id="13" name="ResponseCounter">
            <a:extLst>
              <a:ext uri="{FF2B5EF4-FFF2-40B4-BE49-F238E27FC236}">
                <a16:creationId xmlns:a16="http://schemas.microsoft.com/office/drawing/2014/main" id="{8CCE66E4-D42D-4785-AACA-6C9C33C490BC}"/>
              </a:ext>
            </a:extLst>
          </p:cNvPr>
          <p:cNvGrpSpPr/>
          <p:nvPr/>
        </p:nvGrpSpPr>
        <p:grpSpPr>
          <a:xfrm>
            <a:off x="317500" y="5664200"/>
            <a:ext cx="825500" cy="1041400"/>
            <a:chOff x="317500" y="5664200"/>
            <a:chExt cx="825500" cy="1041400"/>
          </a:xfrm>
        </p:grpSpPr>
        <p:pic>
          <p:nvPicPr>
            <p:cNvPr id="10" name="alarm">
              <a:extLst>
                <a:ext uri="{FF2B5EF4-FFF2-40B4-BE49-F238E27FC236}">
                  <a16:creationId xmlns:a16="http://schemas.microsoft.com/office/drawing/2014/main" id="{C193154B-27C7-4B11-B790-62C844818F2D}"/>
                </a:ext>
              </a:extLst>
            </p:cNvPr>
            <p:cNvPicPr>
              <a:picLocks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4200" y="5664200"/>
              <a:ext cx="292100" cy="190500"/>
            </a:xfrm>
            <a:prstGeom prst="rect">
              <a:avLst/>
            </a:prstGeom>
          </p:spPr>
        </p:pic>
        <p:sp>
          <p:nvSpPr>
            <p:cNvPr id="11" name="counter">
              <a:extLst>
                <a:ext uri="{FF2B5EF4-FFF2-40B4-BE49-F238E27FC236}">
                  <a16:creationId xmlns:a16="http://schemas.microsoft.com/office/drawing/2014/main" id="{22BB0C7B-1043-4A90-9CF1-FC7013058409}"/>
                </a:ext>
              </a:extLst>
            </p:cNvPr>
            <p:cNvSpPr/>
            <p:nvPr/>
          </p:nvSpPr>
          <p:spPr>
            <a:xfrm>
              <a:off x="317500" y="5880100"/>
              <a:ext cx="825500" cy="8255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 w="762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ObjectCounter">
              <a:extLst>
                <a:ext uri="{FF2B5EF4-FFF2-40B4-BE49-F238E27FC236}">
                  <a16:creationId xmlns:a16="http://schemas.microsoft.com/office/drawing/2014/main" id="{C0AEC15D-79A4-4BAF-AE02-7C98D0FB40C4}"/>
                </a:ext>
              </a:extLst>
            </p:cNvPr>
            <p:cNvSpPr txBox="1"/>
            <p:nvPr/>
          </p:nvSpPr>
          <p:spPr>
            <a:xfrm>
              <a:off x="355600" y="6096000"/>
              <a:ext cx="762000" cy="400110"/>
            </a:xfrm>
            <a:prstGeom prst="rect">
              <a:avLst/>
            </a:prstGeom>
            <a:noFill/>
          </p:spPr>
          <p:txBody>
            <a:bodyPr vert="horz" rtlCol="0" anchor="t">
              <a:spAutoFit/>
            </a:bodyPr>
            <a:lstStyle/>
            <a:p>
              <a:pPr algn="ctr"/>
              <a:r>
                <a:rPr lang="en-US" sz="2000"/>
                <a:t>0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EA360C5-3237-4144-8A81-3964A982B6AB}"/>
              </a:ext>
            </a:extLst>
          </p:cNvPr>
          <p:cNvSpPr txBox="1"/>
          <p:nvPr/>
        </p:nvSpPr>
        <p:spPr>
          <a:xfrm>
            <a:off x="1143000" y="4861335"/>
            <a:ext cx="24093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Optional: Vote Counter</a:t>
            </a:r>
          </a:p>
          <a:p>
            <a:pPr algn="ctr"/>
            <a:r>
              <a:rPr lang="en-US" dirty="0">
                <a:solidFill>
                  <a:srgbClr val="FF0000"/>
                </a:solidFill>
              </a:rPr>
              <a:t>If deleted, insert a new one from the Objects drop-down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78CB15A-B0C7-4B42-BBB2-5AD725884F4F}"/>
              </a:ext>
            </a:extLst>
          </p:cNvPr>
          <p:cNvSpPr/>
          <p:nvPr/>
        </p:nvSpPr>
        <p:spPr>
          <a:xfrm>
            <a:off x="511924" y="484793"/>
            <a:ext cx="325583" cy="325583"/>
          </a:xfrm>
          <a:prstGeom prst="ellipse">
            <a:avLst/>
          </a:prstGeom>
          <a:solidFill>
            <a:schemeClr val="accent5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BB2EED7-B9C1-4285-A74A-D821DF158AA2}"/>
              </a:ext>
            </a:extLst>
          </p:cNvPr>
          <p:cNvSpPr txBox="1"/>
          <p:nvPr/>
        </p:nvSpPr>
        <p:spPr>
          <a:xfrm>
            <a:off x="7524172" y="5323000"/>
            <a:ext cx="29460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Optional: Countdown Clock</a:t>
            </a:r>
          </a:p>
          <a:p>
            <a:pPr algn="ctr"/>
            <a:r>
              <a:rPr lang="en-US" dirty="0">
                <a:solidFill>
                  <a:srgbClr val="FF0000"/>
                </a:solidFill>
              </a:rPr>
              <a:t>Enter a new time by clicking inside the object. Change clock on all slides through Tools </a:t>
            </a:r>
            <a:r>
              <a:rPr lang="en-US" dirty="0">
                <a:solidFill>
                  <a:srgbClr val="FF0000"/>
                </a:solidFill>
                <a:sym typeface="Wingdings" panose="05000000000000000000" pitchFamily="2" charset="2"/>
              </a:rPr>
              <a:t> Settings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0424E93-A35E-49E6-921B-4B5EDD6D91F7}"/>
              </a:ext>
            </a:extLst>
          </p:cNvPr>
          <p:cNvSpPr/>
          <p:nvPr/>
        </p:nvSpPr>
        <p:spPr>
          <a:xfrm>
            <a:off x="511923" y="1690688"/>
            <a:ext cx="325583" cy="325583"/>
          </a:xfrm>
          <a:prstGeom prst="ellipse">
            <a:avLst/>
          </a:prstGeom>
          <a:solidFill>
            <a:schemeClr val="accent5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2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0462830-ECF4-4CF8-8DE1-3F84E622E828}"/>
              </a:ext>
            </a:extLst>
          </p:cNvPr>
          <p:cNvSpPr/>
          <p:nvPr/>
        </p:nvSpPr>
        <p:spPr>
          <a:xfrm>
            <a:off x="6096000" y="1690688"/>
            <a:ext cx="325583" cy="325583"/>
          </a:xfrm>
          <a:prstGeom prst="ellipse">
            <a:avLst/>
          </a:prstGeom>
          <a:solidFill>
            <a:schemeClr val="accent5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3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834D7EB-C577-459A-934F-02893D01A75D}"/>
              </a:ext>
            </a:extLst>
          </p:cNvPr>
          <p:cNvSpPr/>
          <p:nvPr/>
        </p:nvSpPr>
        <p:spPr>
          <a:xfrm>
            <a:off x="567458" y="5067876"/>
            <a:ext cx="325583" cy="325583"/>
          </a:xfrm>
          <a:prstGeom prst="ellipse">
            <a:avLst/>
          </a:prstGeom>
          <a:solidFill>
            <a:schemeClr val="accent5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4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2BEE420-6036-43A7-B59A-6385F8762A44}"/>
              </a:ext>
            </a:extLst>
          </p:cNvPr>
          <p:cNvSpPr/>
          <p:nvPr/>
        </p:nvSpPr>
        <p:spPr>
          <a:xfrm>
            <a:off x="10714066" y="5393459"/>
            <a:ext cx="325583" cy="325583"/>
          </a:xfrm>
          <a:prstGeom prst="ellipse">
            <a:avLst/>
          </a:prstGeom>
          <a:solidFill>
            <a:schemeClr val="accent5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B61F80A-7E09-42A8-85FC-5212491107FD}"/>
              </a:ext>
            </a:extLst>
          </p:cNvPr>
          <p:cNvSpPr txBox="1"/>
          <p:nvPr/>
        </p:nvSpPr>
        <p:spPr>
          <a:xfrm>
            <a:off x="8218749" y="763985"/>
            <a:ext cx="3461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CRITICAL OBJECTS. DON’T DELETE:</a:t>
            </a:r>
          </a:p>
          <a:p>
            <a:pPr marL="342900" indent="-342900">
              <a:buAutoNum type="arabicParenR"/>
            </a:pPr>
            <a:r>
              <a:rPr lang="en-US" dirty="0">
                <a:solidFill>
                  <a:srgbClr val="FF0000"/>
                </a:solidFill>
              </a:rPr>
              <a:t>Question Text</a:t>
            </a:r>
          </a:p>
          <a:p>
            <a:pPr marL="342900" indent="-342900">
              <a:buAutoNum type="arabicParenR"/>
            </a:pPr>
            <a:r>
              <a:rPr lang="en-US" dirty="0">
                <a:solidFill>
                  <a:srgbClr val="FF0000"/>
                </a:solidFill>
              </a:rPr>
              <a:t>Answer Text</a:t>
            </a:r>
          </a:p>
          <a:p>
            <a:pPr marL="342900" indent="-342900">
              <a:buAutoNum type="arabicParenR"/>
            </a:pPr>
            <a:r>
              <a:rPr lang="en-US" dirty="0">
                <a:solidFill>
                  <a:srgbClr val="FF0000"/>
                </a:solidFill>
              </a:rPr>
              <a:t>Results Chart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40494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ataFilteringChart">
            <a:extLst>
              <a:ext uri="{FF2B5EF4-FFF2-40B4-BE49-F238E27FC236}">
                <a16:creationId xmlns:a16="http://schemas.microsoft.com/office/drawing/2014/main" id="{683F5AEF-C0BE-46F0-99E3-C50D50F7C1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0673076"/>
              </p:ext>
            </p:extLst>
          </p:nvPr>
        </p:nvGraphicFramePr>
        <p:xfrm>
          <a:off x="3060700" y="1312026"/>
          <a:ext cx="54610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itleTextBox">
            <a:extLst>
              <a:ext uri="{FF2B5EF4-FFF2-40B4-BE49-F238E27FC236}">
                <a16:creationId xmlns:a16="http://schemas.microsoft.com/office/drawing/2014/main" id="{101B403E-12D9-4477-8DB9-FFF0F3B3D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81751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Do you understand the topic?</a:t>
            </a:r>
          </a:p>
        </p:txBody>
      </p:sp>
      <p:sp>
        <p:nvSpPr>
          <p:cNvPr id="3" name="Q&amp;A_answers" hidden="1">
            <a:extLst>
              <a:ext uri="{FF2B5EF4-FFF2-40B4-BE49-F238E27FC236}">
                <a16:creationId xmlns:a16="http://schemas.microsoft.com/office/drawing/2014/main" id="{4CDD63ED-86FC-4C15-9C48-079C60C56039}"/>
              </a:ext>
            </a:extLst>
          </p:cNvPr>
          <p:cNvSpPr txBox="1"/>
          <p:nvPr/>
        </p:nvSpPr>
        <p:spPr>
          <a:xfrm>
            <a:off x="1079500" y="1524000"/>
            <a:ext cx="6858000" cy="135178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marL="508000" indent="-508000">
              <a:lnSpc>
                <a:spcPct val="85000"/>
              </a:lnSpc>
              <a:spcBef>
                <a:spcPts val="20"/>
              </a:spcBef>
              <a:buAutoNum type="arabicPeriod"/>
            </a:pPr>
            <a:r>
              <a:rPr lang="en-US" sz="3200"/>
              <a:t>Yes</a:t>
            </a:r>
          </a:p>
          <a:p>
            <a:pPr marL="508000" indent="-508000">
              <a:lnSpc>
                <a:spcPct val="85000"/>
              </a:lnSpc>
              <a:spcBef>
                <a:spcPts val="20"/>
              </a:spcBef>
              <a:buAutoNum type="arabicPeriod"/>
            </a:pPr>
            <a:r>
              <a:rPr lang="en-US" sz="3200"/>
              <a:t>No</a:t>
            </a:r>
          </a:p>
          <a:p>
            <a:pPr marL="508000" indent="-508000">
              <a:lnSpc>
                <a:spcPct val="85000"/>
              </a:lnSpc>
              <a:spcBef>
                <a:spcPts val="20"/>
              </a:spcBef>
              <a:buAutoNum type="arabicPeriod"/>
            </a:pPr>
            <a:r>
              <a:rPr lang="en-US" sz="3200"/>
              <a:t>Somewhat</a:t>
            </a:r>
          </a:p>
        </p:txBody>
      </p:sp>
      <p:sp>
        <p:nvSpPr>
          <p:cNvPr id="5" name="DataFilteringTextBox" descr="Data filtered on-Marketing">
            <a:extLst>
              <a:ext uri="{FF2B5EF4-FFF2-40B4-BE49-F238E27FC236}">
                <a16:creationId xmlns:a16="http://schemas.microsoft.com/office/drawing/2014/main" id="{C9D89AD5-20A4-4B11-BEA3-C79270572E7E}"/>
              </a:ext>
            </a:extLst>
          </p:cNvPr>
          <p:cNvSpPr txBox="1"/>
          <p:nvPr/>
        </p:nvSpPr>
        <p:spPr>
          <a:xfrm>
            <a:off x="1485900" y="6112626"/>
            <a:ext cx="86106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 b="1"/>
              <a:t>Data filtered on-Marketing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93938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CEF99-78EE-4124-A541-B50810D68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EZ-VOTE Connect Suite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1B6CF0-01DA-4AB0-90BD-54694D56F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5431969" cy="4914809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b="1" i="1" dirty="0"/>
              <a:t>EZ-VOTE Connect: </a:t>
            </a:r>
            <a:r>
              <a:rPr lang="en-US" dirty="0"/>
              <a:t>suite of audience polling apps to interact with and collect feedback from your audience:</a:t>
            </a:r>
          </a:p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EZ-VOTE PowerPoint Plugin</a:t>
            </a:r>
          </a:p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Anywhere Polling (Prezi, Video)</a:t>
            </a:r>
          </a:p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(3) Interactive Team Games</a:t>
            </a:r>
          </a:p>
          <a:p>
            <a:pPr marL="914400" lvl="1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“Jeopardy”</a:t>
            </a:r>
          </a:p>
          <a:p>
            <a:pPr marL="914400" lvl="1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“Are You Smarter Than a 5</a:t>
            </a:r>
            <a:r>
              <a:rPr lang="en-US" baseline="30000" dirty="0"/>
              <a:t>th</a:t>
            </a:r>
            <a:r>
              <a:rPr lang="en-US" dirty="0"/>
              <a:t>-Grader”</a:t>
            </a:r>
          </a:p>
          <a:p>
            <a:pPr marL="914400" lvl="1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“Trivia”</a:t>
            </a:r>
          </a:p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CloudVOTE Desktop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294F80CE-B278-47B6-A790-94983FFFE1F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1030" y="1825624"/>
            <a:ext cx="5544865" cy="29387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172806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Q&amp;A_Charts">
            <a:extLst>
              <a:ext uri="{FF2B5EF4-FFF2-40B4-BE49-F238E27FC236}">
                <a16:creationId xmlns:a16="http://schemas.microsoft.com/office/drawing/2014/main" id="{30E7950B-FD09-4A3D-98DB-A418DB2485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3127862"/>
              </p:ext>
            </p:extLst>
          </p:nvPr>
        </p:nvGraphicFramePr>
        <p:xfrm>
          <a:off x="5994400" y="2027933"/>
          <a:ext cx="5461000" cy="29825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Q&amp;A_questions">
            <a:extLst>
              <a:ext uri="{FF2B5EF4-FFF2-40B4-BE49-F238E27FC236}">
                <a16:creationId xmlns:a16="http://schemas.microsoft.com/office/drawing/2014/main" id="{44667B44-3445-4599-81C3-C06525F25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 you understand the topic?</a:t>
            </a:r>
          </a:p>
        </p:txBody>
      </p:sp>
      <p:sp>
        <p:nvSpPr>
          <p:cNvPr id="3" name="Q&amp;A_answers">
            <a:extLst>
              <a:ext uri="{FF2B5EF4-FFF2-40B4-BE49-F238E27FC236}">
                <a16:creationId xmlns:a16="http://schemas.microsoft.com/office/drawing/2014/main" id="{5DA29FD8-92C1-4FC5-9C5B-92F8D38055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9500" y="1825625"/>
            <a:ext cx="4114800" cy="1351780"/>
          </a:xfrm>
        </p:spPr>
        <p:txBody>
          <a:bodyPr>
            <a:spAutoFit/>
          </a:bodyPr>
          <a:lstStyle/>
          <a:p>
            <a:pPr marL="508000" indent="-508000">
              <a:lnSpc>
                <a:spcPct val="85000"/>
              </a:lnSpc>
              <a:spcBef>
                <a:spcPts val="20"/>
              </a:spcBef>
              <a:buAutoNum type="arabicPeriod"/>
            </a:pPr>
            <a:r>
              <a:rPr lang="en-US" sz="3200" dirty="0"/>
              <a:t>Yes</a:t>
            </a:r>
          </a:p>
          <a:p>
            <a:pPr marL="508000" indent="-508000">
              <a:lnSpc>
                <a:spcPct val="85000"/>
              </a:lnSpc>
              <a:spcBef>
                <a:spcPts val="20"/>
              </a:spcBef>
              <a:buAutoNum type="arabicPeriod"/>
            </a:pPr>
            <a:r>
              <a:rPr lang="en-US" sz="3200" dirty="0"/>
              <a:t>No</a:t>
            </a:r>
          </a:p>
          <a:p>
            <a:pPr marL="508000" indent="-508000">
              <a:lnSpc>
                <a:spcPct val="85000"/>
              </a:lnSpc>
              <a:spcBef>
                <a:spcPts val="20"/>
              </a:spcBef>
              <a:buAutoNum type="arabicPeriod"/>
            </a:pPr>
            <a:r>
              <a:rPr lang="en-US" sz="3200" dirty="0"/>
              <a:t>Somewhat</a:t>
            </a:r>
          </a:p>
        </p:txBody>
      </p:sp>
      <p:grpSp>
        <p:nvGrpSpPr>
          <p:cNvPr id="8" name="CountDownClock">
            <a:extLst>
              <a:ext uri="{FF2B5EF4-FFF2-40B4-BE49-F238E27FC236}">
                <a16:creationId xmlns:a16="http://schemas.microsoft.com/office/drawing/2014/main" id="{D43A24E6-5396-4C55-9275-405F5B1A0D46}"/>
              </a:ext>
            </a:extLst>
          </p:cNvPr>
          <p:cNvGrpSpPr/>
          <p:nvPr/>
        </p:nvGrpSpPr>
        <p:grpSpPr>
          <a:xfrm>
            <a:off x="10985500" y="5664200"/>
            <a:ext cx="952500" cy="1079500"/>
            <a:chOff x="10985500" y="5664200"/>
            <a:chExt cx="952500" cy="1079500"/>
          </a:xfrm>
        </p:grpSpPr>
        <p:pic>
          <p:nvPicPr>
            <p:cNvPr id="6" name="StopWatchObject">
              <a:extLst>
                <a:ext uri="{FF2B5EF4-FFF2-40B4-BE49-F238E27FC236}">
                  <a16:creationId xmlns:a16="http://schemas.microsoft.com/office/drawing/2014/main" id="{B4210A43-156D-49A5-9D80-1E31137AB259}"/>
                </a:ext>
              </a:extLst>
            </p:cNvPr>
            <p:cNvPicPr>
              <a:picLocks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985500" y="5664200"/>
              <a:ext cx="952500" cy="1079500"/>
            </a:xfrm>
            <a:prstGeom prst="rect">
              <a:avLst/>
            </a:prstGeom>
          </p:spPr>
        </p:pic>
        <p:sp>
          <p:nvSpPr>
            <p:cNvPr id="7" name="TextObject">
              <a:extLst>
                <a:ext uri="{FF2B5EF4-FFF2-40B4-BE49-F238E27FC236}">
                  <a16:creationId xmlns:a16="http://schemas.microsoft.com/office/drawing/2014/main" id="{31AD4C67-ACB6-41DA-9FB7-D8E82E6CDAFB}"/>
                </a:ext>
              </a:extLst>
            </p:cNvPr>
            <p:cNvSpPr txBox="1"/>
            <p:nvPr/>
          </p:nvSpPr>
          <p:spPr>
            <a:xfrm>
              <a:off x="11074400" y="6070600"/>
              <a:ext cx="762000" cy="400110"/>
            </a:xfrm>
            <a:prstGeom prst="rect">
              <a:avLst/>
            </a:prstGeom>
            <a:noFill/>
          </p:spPr>
          <p:txBody>
            <a:bodyPr vert="horz" rtlCol="0" anchor="t">
              <a:spAutoFit/>
            </a:bodyPr>
            <a:lstStyle/>
            <a:p>
              <a:pPr algn="ctr"/>
              <a:r>
                <a:rPr lang="en-US" sz="2000"/>
                <a:t>10</a:t>
              </a:r>
            </a:p>
          </p:txBody>
        </p:sp>
      </p:grpSp>
      <p:grpSp>
        <p:nvGrpSpPr>
          <p:cNvPr id="13" name="ResponseCounter">
            <a:extLst>
              <a:ext uri="{FF2B5EF4-FFF2-40B4-BE49-F238E27FC236}">
                <a16:creationId xmlns:a16="http://schemas.microsoft.com/office/drawing/2014/main" id="{8CCE66E4-D42D-4785-AACA-6C9C33C490BC}"/>
              </a:ext>
            </a:extLst>
          </p:cNvPr>
          <p:cNvGrpSpPr/>
          <p:nvPr/>
        </p:nvGrpSpPr>
        <p:grpSpPr>
          <a:xfrm>
            <a:off x="317500" y="5664200"/>
            <a:ext cx="825500" cy="1041400"/>
            <a:chOff x="317500" y="5664200"/>
            <a:chExt cx="825500" cy="1041400"/>
          </a:xfrm>
        </p:grpSpPr>
        <p:pic>
          <p:nvPicPr>
            <p:cNvPr id="10" name="alarm">
              <a:extLst>
                <a:ext uri="{FF2B5EF4-FFF2-40B4-BE49-F238E27FC236}">
                  <a16:creationId xmlns:a16="http://schemas.microsoft.com/office/drawing/2014/main" id="{C193154B-27C7-4B11-B790-62C844818F2D}"/>
                </a:ext>
              </a:extLst>
            </p:cNvPr>
            <p:cNvPicPr>
              <a:picLocks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4200" y="5664200"/>
              <a:ext cx="292100" cy="190500"/>
            </a:xfrm>
            <a:prstGeom prst="rect">
              <a:avLst/>
            </a:prstGeom>
          </p:spPr>
        </p:pic>
        <p:sp>
          <p:nvSpPr>
            <p:cNvPr id="11" name="counter">
              <a:extLst>
                <a:ext uri="{FF2B5EF4-FFF2-40B4-BE49-F238E27FC236}">
                  <a16:creationId xmlns:a16="http://schemas.microsoft.com/office/drawing/2014/main" id="{22BB0C7B-1043-4A90-9CF1-FC7013058409}"/>
                </a:ext>
              </a:extLst>
            </p:cNvPr>
            <p:cNvSpPr/>
            <p:nvPr/>
          </p:nvSpPr>
          <p:spPr>
            <a:xfrm>
              <a:off x="317500" y="5880100"/>
              <a:ext cx="825500" cy="8255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 w="762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ObjectCounter">
              <a:extLst>
                <a:ext uri="{FF2B5EF4-FFF2-40B4-BE49-F238E27FC236}">
                  <a16:creationId xmlns:a16="http://schemas.microsoft.com/office/drawing/2014/main" id="{C0AEC15D-79A4-4BAF-AE02-7C98D0FB40C4}"/>
                </a:ext>
              </a:extLst>
            </p:cNvPr>
            <p:cNvSpPr txBox="1"/>
            <p:nvPr/>
          </p:nvSpPr>
          <p:spPr>
            <a:xfrm>
              <a:off x="355600" y="6096000"/>
              <a:ext cx="762000" cy="400110"/>
            </a:xfrm>
            <a:prstGeom prst="rect">
              <a:avLst/>
            </a:prstGeom>
            <a:noFill/>
          </p:spPr>
          <p:txBody>
            <a:bodyPr vert="horz" rtlCol="0" anchor="t">
              <a:spAutoFit/>
            </a:bodyPr>
            <a:lstStyle/>
            <a:p>
              <a:pPr algn="ctr"/>
              <a:r>
                <a:rPr lang="en-US" sz="2000"/>
                <a:t>0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EA360C5-3237-4144-8A81-3964A982B6AB}"/>
              </a:ext>
            </a:extLst>
          </p:cNvPr>
          <p:cNvSpPr txBox="1"/>
          <p:nvPr/>
        </p:nvSpPr>
        <p:spPr>
          <a:xfrm>
            <a:off x="1143000" y="4861335"/>
            <a:ext cx="24093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Optional: Vote Counter</a:t>
            </a:r>
          </a:p>
          <a:p>
            <a:pPr algn="ctr"/>
            <a:r>
              <a:rPr lang="en-US" dirty="0">
                <a:solidFill>
                  <a:srgbClr val="FF0000"/>
                </a:solidFill>
              </a:rPr>
              <a:t>If deleted, insert a new one from the Objects drop-down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78CB15A-B0C7-4B42-BBB2-5AD725884F4F}"/>
              </a:ext>
            </a:extLst>
          </p:cNvPr>
          <p:cNvSpPr/>
          <p:nvPr/>
        </p:nvSpPr>
        <p:spPr>
          <a:xfrm>
            <a:off x="511924" y="484793"/>
            <a:ext cx="325583" cy="325583"/>
          </a:xfrm>
          <a:prstGeom prst="ellipse">
            <a:avLst/>
          </a:prstGeom>
          <a:solidFill>
            <a:schemeClr val="accent5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BB2EED7-B9C1-4285-A74A-D821DF158AA2}"/>
              </a:ext>
            </a:extLst>
          </p:cNvPr>
          <p:cNvSpPr txBox="1"/>
          <p:nvPr/>
        </p:nvSpPr>
        <p:spPr>
          <a:xfrm>
            <a:off x="7524172" y="5323000"/>
            <a:ext cx="29460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Optional: Countdown Clock</a:t>
            </a:r>
          </a:p>
          <a:p>
            <a:pPr algn="ctr"/>
            <a:r>
              <a:rPr lang="en-US" dirty="0">
                <a:solidFill>
                  <a:srgbClr val="FF0000"/>
                </a:solidFill>
              </a:rPr>
              <a:t>Enter a new time by clicking inside the object. Change clock on all slides through Tools </a:t>
            </a:r>
            <a:r>
              <a:rPr lang="en-US" dirty="0">
                <a:solidFill>
                  <a:srgbClr val="FF0000"/>
                </a:solidFill>
                <a:sym typeface="Wingdings" panose="05000000000000000000" pitchFamily="2" charset="2"/>
              </a:rPr>
              <a:t> Settings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0424E93-A35E-49E6-921B-4B5EDD6D91F7}"/>
              </a:ext>
            </a:extLst>
          </p:cNvPr>
          <p:cNvSpPr/>
          <p:nvPr/>
        </p:nvSpPr>
        <p:spPr>
          <a:xfrm>
            <a:off x="511923" y="1690688"/>
            <a:ext cx="325583" cy="325583"/>
          </a:xfrm>
          <a:prstGeom prst="ellipse">
            <a:avLst/>
          </a:prstGeom>
          <a:solidFill>
            <a:schemeClr val="accent5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2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0462830-ECF4-4CF8-8DE1-3F84E622E828}"/>
              </a:ext>
            </a:extLst>
          </p:cNvPr>
          <p:cNvSpPr/>
          <p:nvPr/>
        </p:nvSpPr>
        <p:spPr>
          <a:xfrm>
            <a:off x="6096000" y="1690688"/>
            <a:ext cx="325583" cy="325583"/>
          </a:xfrm>
          <a:prstGeom prst="ellipse">
            <a:avLst/>
          </a:prstGeom>
          <a:solidFill>
            <a:schemeClr val="accent5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3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834D7EB-C577-459A-934F-02893D01A75D}"/>
              </a:ext>
            </a:extLst>
          </p:cNvPr>
          <p:cNvSpPr/>
          <p:nvPr/>
        </p:nvSpPr>
        <p:spPr>
          <a:xfrm>
            <a:off x="567458" y="5067876"/>
            <a:ext cx="325583" cy="325583"/>
          </a:xfrm>
          <a:prstGeom prst="ellipse">
            <a:avLst/>
          </a:prstGeom>
          <a:solidFill>
            <a:schemeClr val="accent5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4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2BEE420-6036-43A7-B59A-6385F8762A44}"/>
              </a:ext>
            </a:extLst>
          </p:cNvPr>
          <p:cNvSpPr/>
          <p:nvPr/>
        </p:nvSpPr>
        <p:spPr>
          <a:xfrm>
            <a:off x="10714066" y="5393459"/>
            <a:ext cx="325583" cy="325583"/>
          </a:xfrm>
          <a:prstGeom prst="ellipse">
            <a:avLst/>
          </a:prstGeom>
          <a:solidFill>
            <a:schemeClr val="accent5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B61F80A-7E09-42A8-85FC-5212491107FD}"/>
              </a:ext>
            </a:extLst>
          </p:cNvPr>
          <p:cNvSpPr txBox="1"/>
          <p:nvPr/>
        </p:nvSpPr>
        <p:spPr>
          <a:xfrm>
            <a:off x="8218055" y="770510"/>
            <a:ext cx="3461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CRITICAL OBJECTS. DON’T DELETE:</a:t>
            </a:r>
          </a:p>
          <a:p>
            <a:pPr marL="342900" indent="-342900">
              <a:buAutoNum type="arabicParenR"/>
            </a:pPr>
            <a:r>
              <a:rPr lang="en-US" dirty="0">
                <a:solidFill>
                  <a:srgbClr val="FF0000"/>
                </a:solidFill>
              </a:rPr>
              <a:t>Question Text</a:t>
            </a:r>
          </a:p>
          <a:p>
            <a:pPr marL="342900" indent="-342900">
              <a:buAutoNum type="arabicParenR"/>
            </a:pPr>
            <a:r>
              <a:rPr lang="en-US" dirty="0">
                <a:solidFill>
                  <a:srgbClr val="FF0000"/>
                </a:solidFill>
              </a:rPr>
              <a:t>Answer Text</a:t>
            </a:r>
          </a:p>
          <a:p>
            <a:pPr marL="342900" indent="-342900">
              <a:buAutoNum type="arabicParenR"/>
            </a:pPr>
            <a:r>
              <a:rPr lang="en-US" dirty="0">
                <a:solidFill>
                  <a:srgbClr val="FF0000"/>
                </a:solidFill>
              </a:rPr>
              <a:t>Results Chart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2200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mparingResponsesChartRight">
            <a:extLst>
              <a:ext uri="{FF2B5EF4-FFF2-40B4-BE49-F238E27FC236}">
                <a16:creationId xmlns:a16="http://schemas.microsoft.com/office/drawing/2014/main" id="{D7A3EEA0-25D2-438A-9D4F-C645C9072A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0634975"/>
              </p:ext>
            </p:extLst>
          </p:nvPr>
        </p:nvGraphicFramePr>
        <p:xfrm>
          <a:off x="5715000" y="1295400"/>
          <a:ext cx="5207000" cy="520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ComparingResponsesChart">
            <a:extLst>
              <a:ext uri="{FF2B5EF4-FFF2-40B4-BE49-F238E27FC236}">
                <a16:creationId xmlns:a16="http://schemas.microsoft.com/office/drawing/2014/main" id="{F3437717-09BC-448F-B0B1-9CED82730D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532591"/>
              </p:ext>
            </p:extLst>
          </p:nvPr>
        </p:nvGraphicFramePr>
        <p:xfrm>
          <a:off x="635000" y="1295400"/>
          <a:ext cx="5207000" cy="520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849CBD8-861E-4F85-A25D-B7A09530F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Do you understand the topic?</a:t>
            </a:r>
          </a:p>
        </p:txBody>
      </p:sp>
      <p:sp>
        <p:nvSpPr>
          <p:cNvPr id="4" name="ComparingResponsesAnswerText" hidden="1">
            <a:extLst>
              <a:ext uri="{FF2B5EF4-FFF2-40B4-BE49-F238E27FC236}">
                <a16:creationId xmlns:a16="http://schemas.microsoft.com/office/drawing/2014/main" id="{FABD1611-1800-44FB-90F8-D48E26CA2F16}"/>
              </a:ext>
            </a:extLst>
          </p:cNvPr>
          <p:cNvSpPr txBox="1"/>
          <p:nvPr/>
        </p:nvSpPr>
        <p:spPr>
          <a:xfrm>
            <a:off x="381000" y="1600200"/>
            <a:ext cx="6858000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342900" indent="-342900">
              <a:buAutoNum type="alphaUcPeriod"/>
            </a:pPr>
            <a:r>
              <a:rPr lang="en-US" dirty="0"/>
              <a:t>Answer 1</a:t>
            </a:r>
          </a:p>
          <a:p>
            <a:pPr marL="342900" indent="-342900">
              <a:buAutoNum type="alphaUcPeriod"/>
            </a:pPr>
            <a:r>
              <a:rPr lang="en-US" dirty="0"/>
              <a:t>Answer 2</a:t>
            </a:r>
          </a:p>
          <a:p>
            <a:pPr marL="342900" indent="-342900">
              <a:buAutoNum type="alphaUcPeriod"/>
            </a:pPr>
            <a:r>
              <a:rPr lang="en-US" dirty="0"/>
              <a:t>Answer 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01736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Q&amp;A_Charts">
            <a:extLst>
              <a:ext uri="{FF2B5EF4-FFF2-40B4-BE49-F238E27FC236}">
                <a16:creationId xmlns:a16="http://schemas.microsoft.com/office/drawing/2014/main" id="{B4742D5D-BAEE-4E79-9834-53B5CDEC4C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7091229"/>
              </p:ext>
            </p:extLst>
          </p:nvPr>
        </p:nvGraphicFramePr>
        <p:xfrm>
          <a:off x="4445000" y="1295400"/>
          <a:ext cx="50800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Q&amp;A_questions">
            <a:extLst>
              <a:ext uri="{FF2B5EF4-FFF2-40B4-BE49-F238E27FC236}">
                <a16:creationId xmlns:a16="http://schemas.microsoft.com/office/drawing/2014/main" id="{765C1CA1-7608-40FC-8540-B45BBEEF4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Focused Selection Slide</a:t>
            </a:r>
          </a:p>
        </p:txBody>
      </p:sp>
      <p:sp>
        <p:nvSpPr>
          <p:cNvPr id="3" name="Q&amp;A_answers">
            <a:extLst>
              <a:ext uri="{FF2B5EF4-FFF2-40B4-BE49-F238E27FC236}">
                <a16:creationId xmlns:a16="http://schemas.microsoft.com/office/drawing/2014/main" id="{BCA3B760-EA51-4935-9C47-5EC97757E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9500" y="1825625"/>
            <a:ext cx="4114800" cy="1351780"/>
          </a:xfrm>
        </p:spPr>
        <p:txBody>
          <a:bodyPr>
            <a:spAutoFit/>
          </a:bodyPr>
          <a:lstStyle/>
          <a:p>
            <a:pPr marL="508000" indent="-508000">
              <a:lnSpc>
                <a:spcPct val="85000"/>
              </a:lnSpc>
              <a:spcBef>
                <a:spcPts val="20"/>
              </a:spcBef>
              <a:buAutoNum type="arabicPeriod"/>
            </a:pPr>
            <a:r>
              <a:rPr lang="en-US" sz="3200"/>
              <a:t>Answer 1</a:t>
            </a:r>
          </a:p>
          <a:p>
            <a:pPr marL="508000" indent="-508000">
              <a:lnSpc>
                <a:spcPct val="85000"/>
              </a:lnSpc>
              <a:spcBef>
                <a:spcPts val="20"/>
              </a:spcBef>
              <a:buAutoNum type="arabicPeriod"/>
            </a:pPr>
            <a:r>
              <a:rPr lang="en-US" sz="3200"/>
              <a:t>Answer 2</a:t>
            </a:r>
          </a:p>
          <a:p>
            <a:pPr marL="508000" indent="-508000">
              <a:lnSpc>
                <a:spcPct val="85000"/>
              </a:lnSpc>
              <a:spcBef>
                <a:spcPts val="20"/>
              </a:spcBef>
              <a:buAutoNum type="arabicPeriod"/>
            </a:pPr>
            <a:r>
              <a:rPr lang="en-US" sz="3200"/>
              <a:t>Answer 3</a:t>
            </a:r>
            <a:endParaRPr lang="en-US" sz="3200" dirty="0"/>
          </a:p>
        </p:txBody>
      </p:sp>
      <p:grpSp>
        <p:nvGrpSpPr>
          <p:cNvPr id="8" name="CountDownClock">
            <a:extLst>
              <a:ext uri="{FF2B5EF4-FFF2-40B4-BE49-F238E27FC236}">
                <a16:creationId xmlns:a16="http://schemas.microsoft.com/office/drawing/2014/main" id="{513FA5B1-8252-4939-86D1-32E1B0B13E94}"/>
              </a:ext>
            </a:extLst>
          </p:cNvPr>
          <p:cNvGrpSpPr/>
          <p:nvPr/>
        </p:nvGrpSpPr>
        <p:grpSpPr>
          <a:xfrm>
            <a:off x="10985500" y="5664200"/>
            <a:ext cx="952500" cy="1079500"/>
            <a:chOff x="10985500" y="5664200"/>
            <a:chExt cx="952500" cy="1079500"/>
          </a:xfrm>
        </p:grpSpPr>
        <p:pic>
          <p:nvPicPr>
            <p:cNvPr id="6" name="StopWatchObject">
              <a:extLst>
                <a:ext uri="{FF2B5EF4-FFF2-40B4-BE49-F238E27FC236}">
                  <a16:creationId xmlns:a16="http://schemas.microsoft.com/office/drawing/2014/main" id="{11C22C7B-1D0B-4EB0-968E-0CCA9B36B01D}"/>
                </a:ext>
              </a:extLst>
            </p:cNvPr>
            <p:cNvPicPr>
              <a:picLocks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985500" y="5664200"/>
              <a:ext cx="952500" cy="1079500"/>
            </a:xfrm>
            <a:prstGeom prst="rect">
              <a:avLst/>
            </a:prstGeom>
          </p:spPr>
        </p:pic>
        <p:sp>
          <p:nvSpPr>
            <p:cNvPr id="7" name="TextObject">
              <a:extLst>
                <a:ext uri="{FF2B5EF4-FFF2-40B4-BE49-F238E27FC236}">
                  <a16:creationId xmlns:a16="http://schemas.microsoft.com/office/drawing/2014/main" id="{F780688E-2C6C-4DA5-8137-C4D971B7F35C}"/>
                </a:ext>
              </a:extLst>
            </p:cNvPr>
            <p:cNvSpPr txBox="1"/>
            <p:nvPr/>
          </p:nvSpPr>
          <p:spPr>
            <a:xfrm>
              <a:off x="11074400" y="6070600"/>
              <a:ext cx="762000" cy="400110"/>
            </a:xfrm>
            <a:prstGeom prst="rect">
              <a:avLst/>
            </a:prstGeom>
            <a:noFill/>
          </p:spPr>
          <p:txBody>
            <a:bodyPr vert="horz" rtlCol="0" anchor="t">
              <a:spAutoFit/>
            </a:bodyPr>
            <a:lstStyle/>
            <a:p>
              <a:pPr algn="ctr"/>
              <a:r>
                <a:rPr lang="en-US" sz="2000"/>
                <a:t>10</a:t>
              </a:r>
            </a:p>
          </p:txBody>
        </p:sp>
      </p:grpSp>
      <p:grpSp>
        <p:nvGrpSpPr>
          <p:cNvPr id="13" name="ResponseCounter">
            <a:extLst>
              <a:ext uri="{FF2B5EF4-FFF2-40B4-BE49-F238E27FC236}">
                <a16:creationId xmlns:a16="http://schemas.microsoft.com/office/drawing/2014/main" id="{C34C0ADE-F6F1-437C-954F-CA73B7A567CE}"/>
              </a:ext>
            </a:extLst>
          </p:cNvPr>
          <p:cNvGrpSpPr/>
          <p:nvPr/>
        </p:nvGrpSpPr>
        <p:grpSpPr>
          <a:xfrm>
            <a:off x="317500" y="5664200"/>
            <a:ext cx="825500" cy="1041400"/>
            <a:chOff x="317500" y="5664200"/>
            <a:chExt cx="825500" cy="1041400"/>
          </a:xfrm>
        </p:grpSpPr>
        <p:pic>
          <p:nvPicPr>
            <p:cNvPr id="10" name="alarm">
              <a:extLst>
                <a:ext uri="{FF2B5EF4-FFF2-40B4-BE49-F238E27FC236}">
                  <a16:creationId xmlns:a16="http://schemas.microsoft.com/office/drawing/2014/main" id="{F83DA706-DAF9-4144-AF46-AC2514534D24}"/>
                </a:ext>
              </a:extLst>
            </p:cNvPr>
            <p:cNvPicPr>
              <a:picLocks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4200" y="5664200"/>
              <a:ext cx="292100" cy="190500"/>
            </a:xfrm>
            <a:prstGeom prst="rect">
              <a:avLst/>
            </a:prstGeom>
          </p:spPr>
        </p:pic>
        <p:sp>
          <p:nvSpPr>
            <p:cNvPr id="11" name="counter">
              <a:extLst>
                <a:ext uri="{FF2B5EF4-FFF2-40B4-BE49-F238E27FC236}">
                  <a16:creationId xmlns:a16="http://schemas.microsoft.com/office/drawing/2014/main" id="{91D287DC-602F-4BAE-9BA1-D9171D7DDABF}"/>
                </a:ext>
              </a:extLst>
            </p:cNvPr>
            <p:cNvSpPr/>
            <p:nvPr/>
          </p:nvSpPr>
          <p:spPr>
            <a:xfrm>
              <a:off x="317500" y="5880100"/>
              <a:ext cx="825500" cy="8255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 w="762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ObjectCounter">
              <a:extLst>
                <a:ext uri="{FF2B5EF4-FFF2-40B4-BE49-F238E27FC236}">
                  <a16:creationId xmlns:a16="http://schemas.microsoft.com/office/drawing/2014/main" id="{C517797B-EC4F-4759-9357-F9F438EB6DCA}"/>
                </a:ext>
              </a:extLst>
            </p:cNvPr>
            <p:cNvSpPr txBox="1"/>
            <p:nvPr/>
          </p:nvSpPr>
          <p:spPr>
            <a:xfrm>
              <a:off x="355600" y="6096000"/>
              <a:ext cx="762000" cy="400110"/>
            </a:xfrm>
            <a:prstGeom prst="rect">
              <a:avLst/>
            </a:prstGeom>
            <a:noFill/>
          </p:spPr>
          <p:txBody>
            <a:bodyPr vert="horz" rtlCol="0" anchor="t">
              <a:spAutoFit/>
            </a:bodyPr>
            <a:lstStyle/>
            <a:p>
              <a:pPr algn="ctr"/>
              <a:r>
                <a:rPr lang="en-US" sz="2000"/>
                <a:t>0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738415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7C81C-5339-4E4D-B8F6-B61C8F3EC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EZ-VOTE for PowerPoint</a:t>
            </a:r>
            <a:b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en-US" dirty="0"/>
              <a:t>Base Manager</a:t>
            </a: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4A31AF-4291-422D-B4DD-01A5EF314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075007"/>
            <a:ext cx="5257801" cy="4417867"/>
          </a:xfrm>
        </p:spPr>
        <p:txBody>
          <a:bodyPr>
            <a:normAutofit/>
          </a:bodyPr>
          <a:lstStyle/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Check base connectivity, system configuration, app version</a:t>
            </a:r>
          </a:p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Test keypads</a:t>
            </a:r>
          </a:p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Change base configuration</a:t>
            </a:r>
          </a:p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Troubleshoot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23CA54C-774A-4092-AE30-6BB9BB2722D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6704" y="1183850"/>
            <a:ext cx="5257801" cy="3653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806372F-6AA4-4462-9780-A66ED05B17F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6703" y="2951715"/>
            <a:ext cx="5257801" cy="24492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81C2CD3-D381-4A85-B057-CB89C995E5A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5705" y="365125"/>
            <a:ext cx="1828800" cy="25865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9FDE57C-6F07-4D78-8708-BF29599D1F1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96702" y="4650441"/>
            <a:ext cx="5257804" cy="18424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575335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7C81C-5339-4E4D-B8F6-B61C8F3EC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EZ-VOTE for PowerPoint</a:t>
            </a:r>
            <a:b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en-US" dirty="0"/>
              <a:t>Settings</a:t>
            </a: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4A31AF-4291-422D-B4DD-01A5EF314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075007"/>
            <a:ext cx="5473931" cy="4417867"/>
          </a:xfrm>
        </p:spPr>
        <p:txBody>
          <a:bodyPr>
            <a:normAutofit fontScale="92500" lnSpcReduction="10000"/>
          </a:bodyPr>
          <a:lstStyle/>
          <a:p>
            <a:pPr marL="460375" indent="-460375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US" dirty="0"/>
              <a:t>Presentation-Level Settings: Change setting once for ALL slides</a:t>
            </a:r>
          </a:p>
          <a:p>
            <a:pPr marL="917575" lvl="1" indent="-460375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US" dirty="0"/>
              <a:t>e.g. Countdown clock/timer</a:t>
            </a:r>
          </a:p>
          <a:p>
            <a:pPr marL="917575" lvl="1" indent="-460375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US" dirty="0"/>
              <a:t>Chart colors</a:t>
            </a:r>
          </a:p>
          <a:p>
            <a:pPr marL="917575" lvl="1" indent="-460375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US" dirty="0"/>
              <a:t>Show absolute votes VS. percentage</a:t>
            </a:r>
          </a:p>
          <a:p>
            <a:pPr marL="917575" lvl="1" indent="-460375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US" dirty="0"/>
              <a:t>Show/hide Control Bar</a:t>
            </a:r>
          </a:p>
          <a:p>
            <a:pPr marL="460375" indent="-460375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US" dirty="0"/>
              <a:t>Slide-Level Settings: Change settings for a SINGLE (selected) slide</a:t>
            </a:r>
          </a:p>
          <a:p>
            <a:pPr marL="917575" lvl="1" indent="-460375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US" dirty="0"/>
              <a:t>e.g. Show/Hide results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DD0E43-DB02-42BA-879E-3F0A8694F7A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12130" y="1205441"/>
            <a:ext cx="5635999" cy="26142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432AEDE-F0D9-47F1-BCB8-056A2DB4244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2130" y="3982496"/>
            <a:ext cx="5635999" cy="26040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D1F8BD-C026-426A-8BBE-F21ACB9F31B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329" y="365125"/>
            <a:ext cx="1828800" cy="25865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523404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4D2C7E4-2621-4C87-B8A8-549C473B59D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5660" y="4916475"/>
            <a:ext cx="4262469" cy="15763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68DC071-510B-4753-87B8-D137956277C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329" y="365124"/>
            <a:ext cx="1828800" cy="25865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B7C81C-5339-4E4D-B8F6-B61C8F3EC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EZ-VOTE for PowerPoint</a:t>
            </a:r>
            <a:b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en-US" dirty="0"/>
              <a:t>Clear Data</a:t>
            </a: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4A31AF-4291-422D-B4DD-01A5EF314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5007"/>
            <a:ext cx="4953048" cy="4417867"/>
          </a:xfrm>
        </p:spPr>
        <p:txBody>
          <a:bodyPr>
            <a:normAutofit fontScale="77500" lnSpcReduction="20000"/>
          </a:bodyPr>
          <a:lstStyle/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IMPORTANT: Polling data is saved with all other content directly into the PowerPoint (PPTX file)</a:t>
            </a:r>
          </a:p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When clearing data, be careful not to overwrite a file with saved data</a:t>
            </a:r>
          </a:p>
          <a:p>
            <a:pPr marL="917575" lvl="1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App will warn you three times before permanently deleting your data</a:t>
            </a:r>
          </a:p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Use “New Session” option AFTER you’ve saved your live session data and need to reuse the Template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92219A-D751-4053-B147-FB9656DA93D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8427" y="3298482"/>
            <a:ext cx="4629184" cy="1895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CE2A4B4-14E5-4141-B212-E3C154B92F6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1248" y="1902260"/>
            <a:ext cx="4219606" cy="1666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53953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7C81C-5339-4E4D-B8F6-B61C8F3EC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EZ-VOTE for PowerPoint</a:t>
            </a:r>
            <a:b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Participant </a:t>
            </a:r>
            <a:r>
              <a:rPr lang="en-US" dirty="0"/>
              <a:t>List Manager</a:t>
            </a: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4A31AF-4291-422D-B4DD-01A5EF314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075007"/>
            <a:ext cx="5257801" cy="4417867"/>
          </a:xfrm>
        </p:spPr>
        <p:txBody>
          <a:bodyPr>
            <a:normAutofit/>
          </a:bodyPr>
          <a:lstStyle/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Assign keypads to participants</a:t>
            </a:r>
          </a:p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Assign weights to individual voters</a:t>
            </a:r>
          </a:p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Restrict who can/cannot vote</a:t>
            </a:r>
          </a:p>
          <a:p>
            <a:pPr marL="917575" lvl="1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Keypads NOT on the list won’t be counted in final results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6E5032-301E-40B5-8313-7F5305B9D44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2717" y="2588028"/>
            <a:ext cx="5921181" cy="39048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AAD2FC9-BE92-401B-A29D-819C8805B96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5098" y="365125"/>
            <a:ext cx="1828800" cy="25865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808600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B509932-E556-43B1-A404-8D699E10316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2844" y="1151310"/>
            <a:ext cx="2898372" cy="26011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E828DE3-983D-440C-A5EC-9E3EA46E40D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7679" y="3054324"/>
            <a:ext cx="5467390" cy="3438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B7C81C-5339-4E4D-B8F6-B61C8F3EC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EZ-VOTE for PowerPoint</a:t>
            </a:r>
            <a:b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Reports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4A31AF-4291-422D-B4DD-01A5EF314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075007"/>
            <a:ext cx="5257801" cy="4417867"/>
          </a:xfrm>
        </p:spPr>
        <p:txBody>
          <a:bodyPr>
            <a:normAutofit/>
          </a:bodyPr>
          <a:lstStyle/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Anonymous reporting</a:t>
            </a:r>
          </a:p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Individual (personally identifiable) reporting</a:t>
            </a:r>
          </a:p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Score/grade reporting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AA698E-E378-464D-8B81-DDB2EEFC44D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0810" y="365125"/>
            <a:ext cx="1743088" cy="57245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074904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D9976DB-E89D-4C68-AC28-CC1CB2688A2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10810" y="365126"/>
            <a:ext cx="1743088" cy="24002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B7C81C-5339-4E4D-B8F6-B61C8F3EC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EZ-VOTE for PowerPoint</a:t>
            </a:r>
            <a:b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Results By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4A31AF-4291-422D-B4DD-01A5EF314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075007"/>
            <a:ext cx="9164783" cy="4417867"/>
          </a:xfrm>
        </p:spPr>
        <p:txBody>
          <a:bodyPr>
            <a:normAutofit/>
          </a:bodyPr>
          <a:lstStyle/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Anonymous report</a:t>
            </a:r>
          </a:p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Visually ready to be submitted or printed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A53831-3C00-4920-9189-B4B1C3DC0BC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3710" y="3387701"/>
            <a:ext cx="8620188" cy="31051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097573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1DC89C7-0FE8-4D70-91A9-494ED799E2C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10810" y="365125"/>
            <a:ext cx="1743088" cy="2389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B7C81C-5339-4E4D-B8F6-B61C8F3EC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EZ-VOTE for PowerPoint</a:t>
            </a:r>
            <a:b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All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4A31AF-4291-422D-B4DD-01A5EF314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075007"/>
            <a:ext cx="9153699" cy="4417867"/>
          </a:xfrm>
        </p:spPr>
        <p:txBody>
          <a:bodyPr>
            <a:normAutofit/>
          </a:bodyPr>
          <a:lstStyle/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Individually identifiable (with Participant List)</a:t>
            </a:r>
          </a:p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Raw data suitable for export to third-party systems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F69E5D7-CADD-4150-B578-2AD9F12250A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29"/>
          <a:stretch/>
        </p:blipFill>
        <p:spPr>
          <a:xfrm>
            <a:off x="836243" y="3618807"/>
            <a:ext cx="11129590" cy="2643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86489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AAA9D-4F68-4346-8CD8-506ACF3E7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EZ-VOTE PowerPoint Plugin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2B9670-F238-4BDE-8CEA-A6E39D987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850775" cy="2868295"/>
          </a:xfrm>
        </p:spPr>
        <p:txBody>
          <a:bodyPr/>
          <a:lstStyle/>
          <a:p>
            <a:pPr marL="460375" indent="-460375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600" dirty="0"/>
              <a:t>Easily integrates into existing presentations</a:t>
            </a:r>
          </a:p>
          <a:p>
            <a:pPr marL="460375" indent="-460375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600" dirty="0"/>
              <a:t>Create question slides in seconds</a:t>
            </a:r>
          </a:p>
          <a:p>
            <a:pPr marL="460375" indent="-460375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600" dirty="0"/>
              <a:t>Convert “Title and Content” slides with single click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A5F805-41F7-40F7-84C3-DB9325CB42F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41598" y="1690689"/>
            <a:ext cx="1686510" cy="49106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E90F2BE-84CB-4EE6-8C39-332AB975049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4963042"/>
            <a:ext cx="4914936" cy="163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02382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AAA9D-4F68-4346-8CD8-506ACF3E7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Anywhere Polling</a:t>
            </a:r>
          </a:p>
        </p:txBody>
      </p:sp>
      <p:pic>
        <p:nvPicPr>
          <p:cNvPr id="5" name="Content Placeholder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2243FDAA-3A16-493B-8E63-42F743D9C1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4722977"/>
            <a:ext cx="3098971" cy="19344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A person holding a sign&#10;&#10;Description automatically generated">
            <a:extLst>
              <a:ext uri="{FF2B5EF4-FFF2-40B4-BE49-F238E27FC236}">
                <a16:creationId xmlns:a16="http://schemas.microsoft.com/office/drawing/2014/main" id="{C106EE31-82AF-4052-826D-04603B87A1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2028" y="4722977"/>
            <a:ext cx="3098970" cy="19382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 descr="A picture containing electronics&#10;&#10;Description automatically generated">
            <a:extLst>
              <a:ext uri="{FF2B5EF4-FFF2-40B4-BE49-F238E27FC236}">
                <a16:creationId xmlns:a16="http://schemas.microsoft.com/office/drawing/2014/main" id="{DEFA39D6-4959-463A-8A62-C2D3C13115B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1513" y="626226"/>
            <a:ext cx="5241174" cy="32757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2812B8D-D3DF-481C-9401-43E599B46314}"/>
              </a:ext>
            </a:extLst>
          </p:cNvPr>
          <p:cNvSpPr txBox="1">
            <a:spLocks/>
          </p:cNvSpPr>
          <p:nvPr/>
        </p:nvSpPr>
        <p:spPr>
          <a:xfrm>
            <a:off x="838200" y="1825624"/>
            <a:ext cx="5431969" cy="49148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0375" indent="-460375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Poll while presenting a video</a:t>
            </a:r>
          </a:p>
          <a:p>
            <a:pPr marL="460375" indent="-460375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Use Prezi, Google Slides and ask question anywhere, anytime</a:t>
            </a:r>
          </a:p>
          <a:p>
            <a:pPr marL="460375" indent="-460375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No preparation need – ad-hoc polling</a:t>
            </a:r>
          </a:p>
        </p:txBody>
      </p:sp>
    </p:spTree>
    <p:extLst>
      <p:ext uri="{BB962C8B-B14F-4D97-AF65-F5344CB8AC3E}">
        <p14:creationId xmlns:p14="http://schemas.microsoft.com/office/powerpoint/2010/main" val="3431701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AAA9D-4F68-4346-8CD8-506ACF3E7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Interactive Game Suite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2B9670-F238-4BDE-8CEA-A6E39D987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/>
          <a:p>
            <a:pPr marL="460375" indent="-460375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dirty="0"/>
              <a:t>Interactive, fun team games</a:t>
            </a:r>
          </a:p>
          <a:p>
            <a:pPr marL="460375" indent="-460375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dirty="0"/>
              <a:t>Set up in PowerPoint</a:t>
            </a:r>
          </a:p>
          <a:p>
            <a:pPr marL="460375" indent="-460375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dirty="0"/>
              <a:t>Reuse template for different teams</a:t>
            </a:r>
          </a:p>
        </p:txBody>
      </p:sp>
      <p:pic>
        <p:nvPicPr>
          <p:cNvPr id="9" name="Picture 8" descr="A close up of a screen&#10;&#10;Description automatically generated">
            <a:extLst>
              <a:ext uri="{FF2B5EF4-FFF2-40B4-BE49-F238E27FC236}">
                <a16:creationId xmlns:a16="http://schemas.microsoft.com/office/drawing/2014/main" id="{1891B8FF-DF6B-438C-8D4F-8E69D2A3093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9542" y="630208"/>
            <a:ext cx="4207783" cy="2688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87E0DB9-BD9B-4945-B59E-40A727C71BC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0676" y="3804714"/>
            <a:ext cx="4207784" cy="26881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6108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25EBA4F5-3AC6-4AF7-BD16-D50E7213B1D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1644" y="239381"/>
            <a:ext cx="3537758" cy="26533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4FAAA9D-4F68-4346-8CD8-506ACF3E7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7424652" cy="1995690"/>
          </a:xfrm>
        </p:spPr>
        <p:txBody>
          <a:bodyPr>
            <a:normAutofit/>
          </a:bodyPr>
          <a:lstStyle/>
          <a:p>
            <a:r>
              <a:rPr lang="en-US" dirty="0"/>
              <a:t>CloudVOTE Desktop</a:t>
            </a:r>
            <a:br>
              <a:rPr lang="en-US" dirty="0"/>
            </a:br>
            <a:r>
              <a:rPr lang="en-US" dirty="0"/>
              <a:t>with Content Management &amp; Mobile Polling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2B9670-F238-4BDE-8CEA-A6E39D987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643447"/>
            <a:ext cx="5606935" cy="3533516"/>
          </a:xfrm>
        </p:spPr>
        <p:txBody>
          <a:bodyPr>
            <a:normAutofit fontScale="77500" lnSpcReduction="20000"/>
          </a:bodyPr>
          <a:lstStyle/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Centrally manage your training content</a:t>
            </a:r>
          </a:p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Version management and access distribution/restriction</a:t>
            </a:r>
          </a:p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Connect with remote audiences</a:t>
            </a:r>
          </a:p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Nothing to download - vote directly from a browser</a:t>
            </a:r>
          </a:p>
          <a:p>
            <a:pPr marL="460375" indent="-4603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/>
              <a:t>Create a hybrid poll – clickers + smartphones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0A0BA846-02B6-465D-A127-E2D72C6371A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38880" y="2643447"/>
            <a:ext cx="3086120" cy="39751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245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7C81C-5339-4E4D-B8F6-B61C8F3EC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EZ-VOTE for PowerPoint</a:t>
            </a:r>
            <a:br>
              <a:rPr lang="en-US" dirty="0"/>
            </a:br>
            <a:r>
              <a:rPr lang="en-US" dirty="0"/>
              <a:t>Basic Question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4A31AF-4291-422D-B4DD-01A5EF3149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0375" indent="-460375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dirty="0"/>
              <a:t>Select EZ-VOTE tab in PowerPoint</a:t>
            </a:r>
          </a:p>
          <a:p>
            <a:pPr marL="460375" indent="-460375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dirty="0"/>
              <a:t>Click the Insert Question drop-down</a:t>
            </a:r>
          </a:p>
          <a:p>
            <a:pPr marL="460375" indent="-460375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dirty="0"/>
              <a:t>Select a slide type:</a:t>
            </a:r>
          </a:p>
          <a:p>
            <a:pPr marL="917575" lvl="1" indent="-460375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dirty="0"/>
              <a:t>Single (Last) Vote Counts: Standard, Yes/No, True/False, Likert Scale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1E0975-3109-4FB0-81BD-7F19BE657B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199" y="3997952"/>
            <a:ext cx="6887095" cy="26414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93927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7C81C-5339-4E4D-B8F6-B61C8F3EC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EZ-VOTE for PowerPoint</a:t>
            </a:r>
            <a:br>
              <a:rPr lang="en-US" dirty="0"/>
            </a:br>
            <a:r>
              <a:rPr lang="en-US" dirty="0"/>
              <a:t>Advanced Question Slides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4A31AF-4291-422D-B4DD-01A5EF314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50280" cy="4351338"/>
          </a:xfrm>
        </p:spPr>
        <p:txBody>
          <a:bodyPr/>
          <a:lstStyle/>
          <a:p>
            <a:pPr marL="460375" indent="-460375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dirty="0"/>
              <a:t>Click the Insert Question drop-down</a:t>
            </a:r>
          </a:p>
          <a:p>
            <a:pPr marL="460375" indent="-460375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dirty="0"/>
              <a:t>Select a slide type:</a:t>
            </a:r>
          </a:p>
          <a:p>
            <a:pPr marL="917575" lvl="1" indent="-460375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dirty="0"/>
              <a:t>Ranking</a:t>
            </a:r>
          </a:p>
          <a:p>
            <a:pPr marL="917575" lvl="1" indent="-460375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dirty="0"/>
              <a:t>Rating</a:t>
            </a:r>
          </a:p>
          <a:p>
            <a:pPr marL="917575" lvl="1" indent="-460375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dirty="0"/>
              <a:t>Focused Selection</a:t>
            </a:r>
          </a:p>
          <a:p>
            <a:pPr marL="917575" lvl="1" indent="-460375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dirty="0"/>
              <a:t>Multi-Vote (Vote up to X Times, Select All That Apply)</a:t>
            </a:r>
          </a:p>
          <a:p>
            <a:pPr marL="917575" lvl="1" indent="-460375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dirty="0"/>
              <a:t>Data Filtering</a:t>
            </a:r>
          </a:p>
          <a:p>
            <a:pPr marL="917575" lvl="1" indent="-460375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dirty="0"/>
              <a:t>Comparison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E59690-6B29-4C78-A481-948766E23A2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3399" y="204994"/>
            <a:ext cx="3610001" cy="28051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5AED709-1AA4-41EE-9770-B83E429999E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8069" y="2399126"/>
            <a:ext cx="3610001" cy="2173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D84ABA7-4613-44BA-9245-130AF41C081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8676" y="4292620"/>
            <a:ext cx="3314724" cy="23669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298191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7C81C-5339-4E4D-B8F6-B61C8F3EC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EZ-VOTE for PowerPoint</a:t>
            </a:r>
            <a:b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Standard Question, True/False, Yes/No, Likert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4A31AF-4291-422D-B4DD-01A5EF314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5008"/>
            <a:ext cx="5257800" cy="4351338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THREE POLLING OBJECTS</a:t>
            </a:r>
          </a:p>
          <a:p>
            <a:pPr marL="460375" indent="-460375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Click in the </a:t>
            </a:r>
            <a:r>
              <a:rPr lang="en-US" b="1" i="1" dirty="0">
                <a:latin typeface="Segoe UI Light" panose="020B0502040204020203" pitchFamily="34" charset="0"/>
                <a:cs typeface="Segoe UI Light" panose="020B0502040204020203" pitchFamily="34" charset="0"/>
              </a:rPr>
              <a:t>Question Text </a:t>
            </a:r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box – enter your Question Text</a:t>
            </a:r>
          </a:p>
          <a:p>
            <a:pPr marL="460375" indent="-460375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Click in the </a:t>
            </a:r>
            <a:r>
              <a:rPr lang="en-US" b="1" i="1" dirty="0">
                <a:latin typeface="Segoe UI Light" panose="020B0502040204020203" pitchFamily="34" charset="0"/>
                <a:cs typeface="Segoe UI Light" panose="020B0502040204020203" pitchFamily="34" charset="0"/>
              </a:rPr>
              <a:t>Answer Text </a:t>
            </a:r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Box – enter your Answers Options</a:t>
            </a:r>
          </a:p>
          <a:p>
            <a:pPr marL="460375" indent="-460375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Click outside of Answer Text Box to refresh </a:t>
            </a:r>
            <a:r>
              <a:rPr lang="en-US" b="1" i="1" dirty="0">
                <a:latin typeface="Segoe UI Light" panose="020B0502040204020203" pitchFamily="34" charset="0"/>
                <a:cs typeface="Segoe UI Light" panose="020B0502040204020203" pitchFamily="34" charset="0"/>
              </a:rPr>
              <a:t>Results Chart</a:t>
            </a:r>
          </a:p>
          <a:p>
            <a:pPr marL="460375" indent="-460375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FF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DON’T DELETE ANY OF THE THREE POLLING OBJECTS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895424-0F7E-4A68-97A1-AD26059C700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2054" y="2075008"/>
            <a:ext cx="5523686" cy="3108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8330545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ARTTYPE" val="ComparingResponsePi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ARTTYPE" val="ComparingResponsePi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ARTTYPE" val="ComparingResponsePi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ARTTYPE" val="ComparingResponsePi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ARTTYPE" val="ComparingResponsePi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ARTTYPE" val="ComparingResponsePi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ARTTYPE" val="ComparingResponsePi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ARTTYPE" val="ComparingResponsePi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NAME" val="Q&amp;A_QSlide"/>
  <p:tag name="AUTOALIGNMENT" val="True"/>
  <p:tag name="FIRSTEDIT" val="0"/>
  <p:tag name="CHARTTYPE" val="Vertical"/>
  <p:tag name="COUNTDOWNVALUE" val="10"/>
  <p:tag name="SLIDEID" val="276"/>
  <p:tag name="VALIDANSWERS" val="4"/>
  <p:tag name="ISPOLLED" val="No"/>
  <p:tag name="SLIDEMASTERID" val="4726892be1be407898ff1cf0f68ef294:27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NAME" val="Q&amp;A_QSlide"/>
  <p:tag name="AUTOALIGNMENT" val="True"/>
  <p:tag name="FIRSTEDIT" val="0"/>
  <p:tag name="CHARTTYPE" val="Vertical"/>
  <p:tag name="COUNTDOWNVALUE" val="10"/>
  <p:tag name="SLIDEID" val="266"/>
  <p:tag name="VALIDANSWERS" val="3"/>
  <p:tag name="ISPOLLED" val="No"/>
  <p:tag name="SLIDEMASTERID" val="4726892be1be407898ff1cf0f68ef294:26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NAME" val="DataSlicingSlide"/>
  <p:tag name="SLIDEID" val="277"/>
  <p:tag name="FILTEREDQUESTIONSLIDEID" val="274"/>
  <p:tag name="FILTERINGPARAMETERSTRING" val="QuestionSlide"/>
  <p:tag name="FILTEREDBYQUESTIONSLIDEID" val="276"/>
  <p:tag name="FILTEREDBYANSWERID" val="2"/>
  <p:tag name="CHARTTYPE" val="DataFilteringVertical"/>
  <p:tag name="ISPOLLED" val="No"/>
  <p:tag name="DATAFILTERVISITED" val="No"/>
  <p:tag name="DATAFILTERCOMPLETE" val="No"/>
  <p:tag name="SLIDEMASTERID" val="4726892be1be407898ff1cf0f68ef294:27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NAME" val="Q&amp;A_QSlide"/>
  <p:tag name="AUTOALIGNMENT" val="True"/>
  <p:tag name="FIRSTEDIT" val="0"/>
  <p:tag name="CHARTTYPE" val="Vertical"/>
  <p:tag name="COUNTDOWNVALUE" val="10"/>
  <p:tag name="SLIDEID" val="274"/>
  <p:tag name="VALIDANSWERS" val="3"/>
  <p:tag name="ISPOLLED" val="No"/>
  <p:tag name="SLIDEMASTERID" val="4726892be1be407898ff1cf0f68ef294:27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NAME" val="ComparingResponsesSlide"/>
  <p:tag name="SLIDEID" val="275"/>
  <p:tag name="IGNORESINGLEVOTERS" val="False"/>
  <p:tag name="COMPARINGQUESTIONSLIDEID" val="266"/>
  <p:tag name="COMPAREDBYQUESTIONSLIDEID" val="274"/>
  <p:tag name="AUTOALIGNMENT" val="True"/>
  <p:tag name="FIRSTEDIT" val="0"/>
  <p:tag name="CHARTTYPE" val="ComparingResponsePie"/>
  <p:tag name="ISPOLLED" val="No"/>
  <p:tag name="SLIDEMASTERID" val="4726892be1be407898ff1cf0f68ef294:27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NAME" val="FocusSlide"/>
  <p:tag name="SLIDEID" val="270"/>
  <p:tag name="AUTOALIGNMENT" val="True"/>
  <p:tag name="FIRSTEDIT" val="0"/>
  <p:tag name="REORDERINGOPTION" val="Pick Best"/>
  <p:tag name="CHARTTYPE" val="Vertical"/>
  <p:tag name="COUNTDOWNVALUE" val="10"/>
  <p:tag name="VALIDANSWERS" val="3"/>
  <p:tag name="POLLINGCOUNT" val="1"/>
  <p:tag name="SHOWGRAPH" val="Yes"/>
  <p:tag name="ISPOLLED" val="No"/>
  <p:tag name="SLIDEMASTERID" val="4726892be1be407898ff1cf0f68ef294:27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ARTTYPE" val="ComparingResponsePie"/>
</p:tagLst>
</file>

<file path=ppt/theme/theme1.xml><?xml version="1.0" encoding="utf-8"?>
<a:theme xmlns:a="http://schemas.openxmlformats.org/drawingml/2006/main" name="Meridia Corpor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ridia Corporate" id="{7EEF2888-8F56-40D5-8DFE-4BC387F916E5}" vid="{4A1600C1-A233-41AD-A95C-4B437DF5FC7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SessionQuestionData>
  <AllQuestions>
    <Question>
      <slideID>276</slideID>
      <slideType>Q&amp;A_QSlide</slideType>
      <questionText>Where do you work?</questionText>
      <teamScoringFlag/>
      <correctValue/>
      <incorrectValue/>
      <PresentationID>042fd71e05ca40fea975f2ba3cd6017e</PresentationID>
    </Question>
    <Question>
      <slideID>266</slideID>
      <slideType>Q&amp;A_QSlide</slideType>
      <questionText>Do you understand the topic?</questionText>
      <teamScoringFlag/>
      <correctValue/>
      <incorrectValue/>
      <PresentationID>042fd71e05ca40fea975f2ba3cd6017e</PresentationID>
    </Question>
    <Question>
      <slideID>274</slideID>
      <slideType>Q&amp;A_QSlide</slideType>
      <questionText>Do you understand the topic?</questionText>
      <teamScoringFlag/>
      <correctValue/>
      <incorrectValue/>
      <PresentationID>042fd71e05ca40fea975f2ba3cd6017e</PresentationID>
    </Question>
    <Question>
      <slideID>270</slideID>
      <slideType>FocusSlide</slideType>
      <questionText>Focused Selection Slide</questionText>
      <teamScoringFlag/>
      <correctValue/>
      <incorrectValue/>
      <PresentationID>042fd71e05ca40fea975f2ba3cd6017e</PresentationID>
    </Question>
  </AllQuestions>
</SessionQuestionData>
</file>

<file path=customXml/item10.xml><?xml version="1.0" encoding="utf-8"?>
<SessionSlideDescriptorData/>
</file>

<file path=customXml/item11.xml><?xml version="1.0" encoding="utf-8"?>
<SessionPresentationSettingsData>
  <Settings>
    <answerbulletformat>Numeric</answerbulletformat>
    <pointstoclock>No</pointstoclock>
    <answernowautoinsert>No</answernowautoinsert>
    <answernowstyle>Explosion</answernowstyle>
    <answernowtext>Answer Now</answernowtext>
    <chartcolors>Use PowerPoint Color Scheme</chartcolors>
    <charttype>Vertical</charttype>
    <correctanswerindicator>Checkmark</correctanswerindicator>
    <countdownautoinsert>Yes</countdownautoinsert>
    <countdownseconds>10</countdownseconds>
    <countdownsound>TicToc.wav</countdownsound>
    <countdownstyle>Stopwatch</countdownstyle>
    <gridautoinsert>No</gridautoinsert>
    <gridfillstyle>Answered</gridfillstyle>
    <gridfillcolor>255,255,0</gridfillcolor>
    <chartmodel>3D</chartmodel>
    <simulatedvotecount>50</simulatedvotecount>
    <gridcolor>176,216,255</gridcolor>
    <gridalternatecolor>62,158,255</gridalternatecolor>
    <gridincorrectcolor/>
    <gridopacity>100%</gridopacity>
    <gridtextstyle>Keypad #</gridtextstyle>
    <inputsource>Response Devices</inputsource>
    <userpreferredinputsource/>
    <multipleresponsedivisor># of Responses</multipleresponsedivisor>
    <participantsleaderboard>5</participantsleaderboard>
    <percentagedecimalplaces>0</percentagedecimalplaces>
    <responsecounterautoinsert>Yes</responsecounterautoinsert>
    <responsecounterstyle>Circle</responsecounterstyle>
    <responsecountertextcolor>0,0,0</responsecountertextcolor>
    <responsecounterfillcolor>79,129,189</responsecounterfillcolor>
    <responsecounterbordercolor>56,93,138</responsecounterbordercolor>
    <responsecounterdisplayvalue># of Votes Received</responsecounterdisplayvalue>
    <insertobjectusingcolor>Blue</insertobjectusingcolor>
    <showresults>Yes</showresults>
    <teamcolors>User Defined</teamcolors>
    <teamidentificationtype>None</teamidentificationtype>
    <teamscoringtype>Voting pads only</teamscoringtype>
    <teamscoringdecimalplaces>0</teamscoringdecimalplaces>
    <teamidentificationitem/>
    <teamsleaderboard>5</teamsleaderboard>
    <teamname1/>
    <teamname2/>
    <teamname3/>
    <teamname4/>
    <teamname5/>
    <teamname6/>
    <teamname7/>
    <teamname8/>
    <teamname9/>
    <teamname10/>
    <showcontrolbar>Slides with EZ-VOTE Objects</showcontrolbar>
    <defaultcorrectpointvalue>100</defaultcorrectpointvalue>
    <defaultincorrectpointvalue>0</defaultincorrectpointvalue>
    <chartcolor1>187,224,227</chartcolor1>
    <chartcolor2>51,51,153</chartcolor2>
    <chartcolor3>0,153,153</chartcolor3>
    <chartcolor4>153,204,0</chartcolor4>
    <chartcolor5>128,128,128</chartcolor5>
    <chartcolor6>0,0,0</chartcolor6>
    <chartcolor7>0,102,204</chartcolor7>
    <chartcolor8>204,204,255</chartcolor8>
    <chartcolor9>255,0,0</chartcolor9>
    <chartcolor10>255,255,0</chartcolor10>
    <teamcolor1>187,224,227</teamcolor1>
    <teamcolor2>51,51,153</teamcolor2>
    <teamcolor3>0,153,153</teamcolor3>
    <teamcolor4>153,204,0</teamcolor4>
    <teamcolor5>128,128,128</teamcolor5>
    <teamcolor6>0,0,0</teamcolor6>
    <teamcolor7>0,102,204</teamcolor7>
    <teamcolor8>204,204,255</teamcolor8>
    <teamcolor9>255,0,0</teamcolor9>
    <teamcolor10>255,255,0</teamcolor10>
    <displayanswerimagesduringvote>Yes</displayanswerimagesduringvote>
    <displayanswerimageswithresponses>Yes</displayanswerimageswithresponses>
    <displayanswertextduringvote>Yes</displayanswertextduringvote>
    <displayanswertextwithresponses>Yes</displayanswertextwithresponses>
    <questionslideid/>
    <controlbarstate>Expanded</controlbarstate>
    <isgridcolorknowncolor>No</isgridcolorknowncolor>
    <gridcolorname>255,255,0</gridcolorname>
    <autorec/>
    <autorectimeintrvl/>
    <chartvotesview>Percent Raw</chartvotesview>
    <chartlabelscolor>0,0,0</chartlabelscolor>
    <ischartlabelcolorknowncolor/>
    <chartlabelcolorname/>
    <chartxaxislabeltype>Full Text</chartxaxislabeltype>
    <controlbarposition>Top Left</controlbarposition>
    <teamscoreordertype>Ordinal order</teamscoreordertype>
  </Settings>
</SessionPresentationSettingsData>
</file>

<file path=customXml/item12.xml><?xml version="1.0" encoding="utf-8"?>
<SessionSlideSettingsData>
  <Settings>
    <SlideID ID="257">
      <charttype>Vertical</charttype>
    </SlideID>
    <SlideID ID="275">
      <charttype>Pie</charttype>
    </SlideID>
  </Settings>
</SessionSlideSettingsData>
</file>

<file path=customXml/item13.xml><?xml version="1.0" encoding="utf-8"?>
<TeamNamesData>
  <TeamNames/>
</TeamNamesData>
</file>

<file path=customXml/item14.xml><?xml version="1.0" encoding="utf-8"?>
<SessionSlideMasterData>
  <SlideMaster>
    <tagSlideID>257</tagSlideID>
    <slideID>257</slideID>
    <tagSlideID>266</tagSlideID>
    <slideID>266</slideID>
    <tagSlideID>274</tagSlideID>
    <slideID>274</slideID>
    <tagSlideID>276</tagSlideID>
    <slideID>276</slideID>
  </SlideMaster>
</SessionSlideMasterData>
</file>

<file path=customXml/item15.xml><?xml version="1.0" encoding="utf-8"?>
<SessionResponseGridSettings>
  <AllResponseGridSettings/>
</SessionResponseGridSettings>
</file>

<file path=customXml/item16.xml><?xml version="1.0" encoding="utf-8"?>
<TextingSlideData/>
</file>

<file path=customXml/item2.xml><?xml version="1.0" encoding="utf-8"?>
<SessionAnswerData>
  <AllAnswers>
    <Answers>
      <slideID>276</slideID>
      <answerID>1</answerID>
      <answerText>Sales</answerText>
      <isCorrect>None</isCorrect>
      <pointValue>0</pointValue>
      <PresentationID>042fd71e05ca40fea975f2ba3cd6017e</PresentationID>
    </Answers>
    <Answers>
      <slideID>276</slideID>
      <answerID>2</answerID>
      <answerText>Marketing</answerText>
      <isCorrect>None</isCorrect>
      <pointValue>0</pointValue>
      <PresentationID>042fd71e05ca40fea975f2ba3cd6017e</PresentationID>
    </Answers>
    <Answers>
      <slideID>276</slideID>
      <answerID>3</answerID>
      <answerText>Management</answerText>
      <isCorrect>None</isCorrect>
      <pointValue>0</pointValue>
      <PresentationID>042fd71e05ca40fea975f2ba3cd6017e</PresentationID>
    </Answers>
    <Answers>
      <slideID>276</slideID>
      <answerID>4</answerID>
      <answerText>Manufacturing</answerText>
      <isCorrect>None</isCorrect>
      <pointValue>0</pointValue>
      <PresentationID>042fd71e05ca40fea975f2ba3cd6017e</PresentationID>
    </Answers>
    <Answers>
      <slideID>266</slideID>
      <answerID>1</answerID>
      <answerText>Yes</answerText>
      <isCorrect>None</isCorrect>
      <pointValue>0</pointValue>
      <PresentationID>042fd71e05ca40fea975f2ba3cd6017e</PresentationID>
    </Answers>
    <Answers>
      <slideID>266</slideID>
      <answerID>2</answerID>
      <answerText>No</answerText>
      <isCorrect>None</isCorrect>
      <pointValue>0</pointValue>
      <PresentationID>042fd71e05ca40fea975f2ba3cd6017e</PresentationID>
    </Answers>
    <Answers>
      <slideID>266</slideID>
      <answerID>3</answerID>
      <answerText>Somewhat</answerText>
      <isCorrect>None</isCorrect>
      <pointValue>0</pointValue>
      <PresentationID>042fd71e05ca40fea975f2ba3cd6017e</PresentationID>
    </Answers>
    <Answers>
      <slideID>274</slideID>
      <answerID>1</answerID>
      <answerText>Yes</answerText>
      <isCorrect>None</isCorrect>
      <pointValue>0</pointValue>
      <PresentationID>042fd71e05ca40fea975f2ba3cd6017e</PresentationID>
    </Answers>
    <Answers>
      <slideID>274</slideID>
      <answerID>2</answerID>
      <answerText>No</answerText>
      <isCorrect>None</isCorrect>
      <pointValue>0</pointValue>
      <PresentationID>042fd71e05ca40fea975f2ba3cd6017e</PresentationID>
    </Answers>
    <Answers>
      <slideID>274</slideID>
      <answerID>3</answerID>
      <answerText>Somewhat</answerText>
      <isCorrect>None</isCorrect>
      <pointValue>0</pointValue>
      <PresentationID>042fd71e05ca40fea975f2ba3cd6017e</PresentationID>
    </Answers>
    <Answers>
      <slideID>270</slideID>
      <answerID>1</answerID>
      <answerText>Answer 1</answerText>
      <isCorrect>None</isCorrect>
      <pointValue>0</pointValue>
      <PresentationID>042fd71e05ca40fea975f2ba3cd6017e</PresentationID>
    </Answers>
    <Answers>
      <slideID>270</slideID>
      <answerID>2</answerID>
      <answerText>Answer 2</answerText>
      <isCorrect>None</isCorrect>
      <pointValue>0</pointValue>
      <PresentationID>042fd71e05ca40fea975f2ba3cd6017e</PresentationID>
    </Answers>
    <Answers>
      <slideID>270</slideID>
      <answerID>3</answerID>
      <answerText>Answer 3</answerText>
      <isCorrect>None</isCorrect>
      <pointValue>0</pointValue>
      <PresentationID>042fd71e05ca40fea975f2ba3cd6017e</PresentationID>
    </Answers>
  </AllAnswers>
</SessionAnswerData>
</file>

<file path=customXml/item3.xml><?xml version="1.0" encoding="utf-8"?>
<SessionResponseData/>
</file>

<file path=customXml/item4.xml><?xml version="1.0" encoding="utf-8"?>
<SessionRankData/>
</file>

<file path=customXml/item5.xml><?xml version="1.0" encoding="utf-8"?>
<SessionParticipantData>
  <AllParticipant>
    <Participant>
      <_RowId ColumnName="RowId">0</_RowId>
      <_KeypadSerialNumber ColumnName="KeypadSerialNumber">000002</_KeypadSerialNumber>
      <_FirstName ColumnName="First Name">Peter</_FirstName>
      <_LastName ColumnName="Last Name">Denton</_LastName>
      <_WeightProxy ColumnName="Weight/Proxy">0</_WeightProxy>
    </Participant>
    <Participant>
      <_RowId ColumnName="RowId">1</_RowId>
      <_KeypadSerialNumber ColumnName="KeypadSerialNumber">000013</_KeypadSerialNumber>
      <_FirstName ColumnName="First Name">John</_FirstName>
      <_LastName ColumnName="Last Name">Malik</_LastName>
      <_WeightProxy ColumnName="Weight/Proxy">0</_WeightProxy>
    </Participant>
    <Participant>
      <_RowId ColumnName="RowId">2</_RowId>
      <_KeypadSerialNumber ColumnName="KeypadSerialNumber">000014</_KeypadSerialNumber>
      <_FirstName ColumnName="First Name">Jane</_FirstName>
      <_LastName ColumnName="Last Name">Doe</_LastName>
      <_WeightProxy ColumnName="Weight/Proxy">0</_WeightProxy>
    </Participant>
  </AllParticipant>
</SessionParticipantData>
</file>

<file path=customXml/item6.xml><?xml version="1.0" encoding="utf-8"?>
<ParticipantInfoData>
  <ParticipantInfo>
    <Name>Test</Name>
    <Description/>
    <Count>3</Count>
  </ParticipantInfo>
</ParticipantInfoData>
</file>

<file path=customXml/item7.xml><?xml version="1.0" encoding="utf-8"?>
<CustomFieldInfoData/>
</file>

<file path=customXml/item8.xml><?xml version="1.0" encoding="utf-8"?>
<SessionCloseEndedDescriptorsData/>
</file>

<file path=customXml/item9.xml><?xml version="1.0" encoding="utf-8"?>
<SessionGroupWeightData/>
</file>

<file path=customXml/itemProps1.xml><?xml version="1.0" encoding="utf-8"?>
<ds:datastoreItem xmlns:ds="http://schemas.openxmlformats.org/officeDocument/2006/customXml" ds:itemID="{47368F1C-E13F-4199-ABDD-E517C2193E33}">
  <ds:schemaRefs/>
</ds:datastoreItem>
</file>

<file path=customXml/itemProps10.xml><?xml version="1.0" encoding="utf-8"?>
<ds:datastoreItem xmlns:ds="http://schemas.openxmlformats.org/officeDocument/2006/customXml" ds:itemID="{AB87F60B-64B6-47BF-A61B-D045C6353BA9}">
  <ds:schemaRefs/>
</ds:datastoreItem>
</file>

<file path=customXml/itemProps11.xml><?xml version="1.0" encoding="utf-8"?>
<ds:datastoreItem xmlns:ds="http://schemas.openxmlformats.org/officeDocument/2006/customXml" ds:itemID="{428E43F3-5515-4202-B1A9-5E7542882618}">
  <ds:schemaRefs/>
</ds:datastoreItem>
</file>

<file path=customXml/itemProps12.xml><?xml version="1.0" encoding="utf-8"?>
<ds:datastoreItem xmlns:ds="http://schemas.openxmlformats.org/officeDocument/2006/customXml" ds:itemID="{707F1423-7F70-4CFB-B0EC-B3F5AC6A8ADD}">
  <ds:schemaRefs/>
</ds:datastoreItem>
</file>

<file path=customXml/itemProps13.xml><?xml version="1.0" encoding="utf-8"?>
<ds:datastoreItem xmlns:ds="http://schemas.openxmlformats.org/officeDocument/2006/customXml" ds:itemID="{1B24D0F4-6D75-4E0E-A084-2C77FDF66632}">
  <ds:schemaRefs/>
</ds:datastoreItem>
</file>

<file path=customXml/itemProps14.xml><?xml version="1.0" encoding="utf-8"?>
<ds:datastoreItem xmlns:ds="http://schemas.openxmlformats.org/officeDocument/2006/customXml" ds:itemID="{F7131E93-4B68-4895-8381-A4F368B1DD7F}">
  <ds:schemaRefs/>
</ds:datastoreItem>
</file>

<file path=customXml/itemProps15.xml><?xml version="1.0" encoding="utf-8"?>
<ds:datastoreItem xmlns:ds="http://schemas.openxmlformats.org/officeDocument/2006/customXml" ds:itemID="{458F561E-0325-489A-863B-F1949A7EB477}">
  <ds:schemaRefs/>
</ds:datastoreItem>
</file>

<file path=customXml/itemProps16.xml><?xml version="1.0" encoding="utf-8"?>
<ds:datastoreItem xmlns:ds="http://schemas.openxmlformats.org/officeDocument/2006/customXml" ds:itemID="{255472C8-F000-4776-B444-51680B4B82CA}">
  <ds:schemaRefs/>
</ds:datastoreItem>
</file>

<file path=customXml/itemProps2.xml><?xml version="1.0" encoding="utf-8"?>
<ds:datastoreItem xmlns:ds="http://schemas.openxmlformats.org/officeDocument/2006/customXml" ds:itemID="{94760522-1872-4DC3-BC83-289E76878F58}">
  <ds:schemaRefs/>
</ds:datastoreItem>
</file>

<file path=customXml/itemProps3.xml><?xml version="1.0" encoding="utf-8"?>
<ds:datastoreItem xmlns:ds="http://schemas.openxmlformats.org/officeDocument/2006/customXml" ds:itemID="{504B65FC-B527-4E4A-8931-BE34037BDA16}">
  <ds:schemaRefs/>
</ds:datastoreItem>
</file>

<file path=customXml/itemProps4.xml><?xml version="1.0" encoding="utf-8"?>
<ds:datastoreItem xmlns:ds="http://schemas.openxmlformats.org/officeDocument/2006/customXml" ds:itemID="{6BDC4F41-CBA6-4575-BEBD-962A88CC48B1}">
  <ds:schemaRefs/>
</ds:datastoreItem>
</file>

<file path=customXml/itemProps5.xml><?xml version="1.0" encoding="utf-8"?>
<ds:datastoreItem xmlns:ds="http://schemas.openxmlformats.org/officeDocument/2006/customXml" ds:itemID="{162F52A8-7534-428C-B78C-2A316EAF0894}">
  <ds:schemaRefs/>
</ds:datastoreItem>
</file>

<file path=customXml/itemProps6.xml><?xml version="1.0" encoding="utf-8"?>
<ds:datastoreItem xmlns:ds="http://schemas.openxmlformats.org/officeDocument/2006/customXml" ds:itemID="{9B7EE61E-6A06-4733-A4BA-525D2C310D74}">
  <ds:schemaRefs/>
</ds:datastoreItem>
</file>

<file path=customXml/itemProps7.xml><?xml version="1.0" encoding="utf-8"?>
<ds:datastoreItem xmlns:ds="http://schemas.openxmlformats.org/officeDocument/2006/customXml" ds:itemID="{17D47770-DB7C-4F0B-A7C1-8570A9AED5A1}">
  <ds:schemaRefs/>
</ds:datastoreItem>
</file>

<file path=customXml/itemProps8.xml><?xml version="1.0" encoding="utf-8"?>
<ds:datastoreItem xmlns:ds="http://schemas.openxmlformats.org/officeDocument/2006/customXml" ds:itemID="{D0063F33-3D5B-4CC0-93CD-6E305FBB5ABA}">
  <ds:schemaRefs/>
</ds:datastoreItem>
</file>

<file path=customXml/itemProps9.xml><?xml version="1.0" encoding="utf-8"?>
<ds:datastoreItem xmlns:ds="http://schemas.openxmlformats.org/officeDocument/2006/customXml" ds:itemID="{29A5FA3A-8539-4C01-87C4-1A9BE62D4C64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Meridia Corporate</Template>
  <TotalTime>604</TotalTime>
  <Words>1164</Words>
  <Application>Microsoft Office PowerPoint</Application>
  <PresentationFormat>Widescreen</PresentationFormat>
  <Paragraphs>198</Paragraphs>
  <Slides>29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Calibri</vt:lpstr>
      <vt:lpstr>Calibri Light</vt:lpstr>
      <vt:lpstr>Segoe UI Light</vt:lpstr>
      <vt:lpstr>Wingdings</vt:lpstr>
      <vt:lpstr>Meridia Corporate</vt:lpstr>
      <vt:lpstr>EZ-VOTE Connect</vt:lpstr>
      <vt:lpstr>EZ-VOTE Connect Suite</vt:lpstr>
      <vt:lpstr>EZ-VOTE PowerPoint Plugin</vt:lpstr>
      <vt:lpstr>Anywhere Polling</vt:lpstr>
      <vt:lpstr>Interactive Game Suite</vt:lpstr>
      <vt:lpstr>CloudVOTE Desktop with Content Management &amp; Mobile Polling</vt:lpstr>
      <vt:lpstr>EZ-VOTE for PowerPoint Basic Question Slide</vt:lpstr>
      <vt:lpstr>EZ-VOTE for PowerPoint Advanced Question Slides</vt:lpstr>
      <vt:lpstr>EZ-VOTE for PowerPoint Standard Question, True/False, Yes/No, Likert</vt:lpstr>
      <vt:lpstr>EZ-VOTE for PowerPoint Ranking Slide</vt:lpstr>
      <vt:lpstr>EZ-VOTE for PowerPoint Rating Slide</vt:lpstr>
      <vt:lpstr>EZ-VOTE for PowerPoint Focused Selection Slide</vt:lpstr>
      <vt:lpstr>EZ-VOTE for PowerPoint Multi-Vote Slide</vt:lpstr>
      <vt:lpstr>EZ-VOTE for PowerPoint Data Filtering Slide</vt:lpstr>
      <vt:lpstr>EZ-VOTE for PowerPoint Comparison Slide</vt:lpstr>
      <vt:lpstr>EZ-VOTE for PowerPoint Sample Slides</vt:lpstr>
      <vt:lpstr>Where do you work?</vt:lpstr>
      <vt:lpstr>Do you understand the topic?</vt:lpstr>
      <vt:lpstr>Do you understand the topic?</vt:lpstr>
      <vt:lpstr>Do you understand the topic?</vt:lpstr>
      <vt:lpstr>Do you understand the topic?</vt:lpstr>
      <vt:lpstr>Focused Selection Slide</vt:lpstr>
      <vt:lpstr>EZ-VOTE for PowerPoint Base Manager</vt:lpstr>
      <vt:lpstr>EZ-VOTE for PowerPoint Settings</vt:lpstr>
      <vt:lpstr>EZ-VOTE for PowerPoint Clear Data</vt:lpstr>
      <vt:lpstr>EZ-VOTE for PowerPoint Participant List Manager</vt:lpstr>
      <vt:lpstr>EZ-VOTE for PowerPoint Reports</vt:lpstr>
      <vt:lpstr>EZ-VOTE for PowerPoint Results By Question</vt:lpstr>
      <vt:lpstr>EZ-VOTE for PowerPoint All Data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Babel</dc:creator>
  <cp:lastModifiedBy>Peter Babel</cp:lastModifiedBy>
  <cp:revision>136</cp:revision>
  <dcterms:created xsi:type="dcterms:W3CDTF">2018-11-16T16:08:07Z</dcterms:created>
  <dcterms:modified xsi:type="dcterms:W3CDTF">2019-01-14T03:50:51Z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Version">
    <vt:lpwstr>2.1</vt:lpwstr>
  </property>
  <property fmtid="{D5CDD505-2E9C-101B-9397-08002B2CF9AE}" pid="3" name="IsExistingPresentation">
    <vt:lpwstr>Yes</vt:lpwstr>
  </property>
  <property fmtid="{D5CDD505-2E9C-101B-9397-08002B2CF9AE}" pid="4" name="PresentationID">
    <vt:lpwstr>4726892be1be407898ff1cf0f68ef294</vt:lpwstr>
  </property>
</Properties>
</file>