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7"/>
  </p:sldMasterIdLst>
  <p:sldIdLst>
    <p:sldId id="292" r:id="rId18"/>
    <p:sldId id="317" r:id="rId19"/>
    <p:sldId id="309" r:id="rId20"/>
    <p:sldId id="313" r:id="rId21"/>
    <p:sldId id="314" r:id="rId22"/>
    <p:sldId id="315" r:id="rId23"/>
    <p:sldId id="316" r:id="rId24"/>
    <p:sldId id="310" r:id="rId25"/>
    <p:sldId id="311" r:id="rId26"/>
    <p:sldId id="312" r:id="rId27"/>
    <p:sldId id="3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b="1" dirty="0">
              <a:solidFill>
                <a:schemeClr val="accent5"/>
              </a:solidFill>
            </a:rPr>
            <a:t>December 01</a:t>
          </a:r>
        </a:p>
        <a:p>
          <a:r>
            <a:rPr lang="en-US" dirty="0"/>
            <a:t>Deadline for proxy submission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dirty="0"/>
            <a:t>01</a:t>
          </a:r>
        </a:p>
      </dgm:t>
    </dgm:pt>
    <dgm:pt modelId="{B2B879BD-3840-400C-92BD-B2C2383358D7}">
      <dgm:prSet/>
      <dgm:spPr/>
      <dgm:t>
        <a:bodyPr/>
        <a:lstStyle/>
        <a:p>
          <a:r>
            <a:rPr lang="en-US" b="1" dirty="0">
              <a:solidFill>
                <a:schemeClr val="accent5"/>
              </a:solidFill>
            </a:rPr>
            <a:t>December 12</a:t>
          </a:r>
        </a:p>
        <a:p>
          <a:r>
            <a:rPr lang="en-US" dirty="0"/>
            <a:t>Start of the elections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dgm:spPr/>
      <dgm:t>
        <a:bodyPr/>
        <a:lstStyle/>
        <a:p>
          <a:r>
            <a:rPr lang="en-US" b="1" dirty="0">
              <a:solidFill>
                <a:schemeClr val="accent5"/>
              </a:solidFill>
            </a:rPr>
            <a:t>December 31</a:t>
          </a:r>
        </a:p>
        <a:p>
          <a:r>
            <a:rPr lang="en-US" dirty="0"/>
            <a:t>End of the elections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accent5"/>
              </a:solidFill>
            </a:rPr>
            <a:t>December 01</a:t>
          </a:r>
        </a:p>
        <a:p>
          <a:pPr marL="0" lvl="0" indent="0" algn="l" defTabSz="1155700">
            <a:lnSpc>
              <a:spcPct val="90000"/>
            </a:lnSpc>
            <a:spcBef>
              <a:spcPct val="0"/>
            </a:spcBef>
            <a:spcAft>
              <a:spcPct val="35000"/>
            </a:spcAft>
            <a:buNone/>
          </a:pPr>
          <a:r>
            <a:rPr lang="en-US" sz="2600" kern="1200" dirty="0"/>
            <a:t>Deadline for proxy submission</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accent5"/>
              </a:solidFill>
            </a:rPr>
            <a:t>December 12</a:t>
          </a:r>
        </a:p>
        <a:p>
          <a:pPr marL="0" lvl="0" indent="0" algn="l" defTabSz="1155700">
            <a:lnSpc>
              <a:spcPct val="90000"/>
            </a:lnSpc>
            <a:spcBef>
              <a:spcPct val="0"/>
            </a:spcBef>
            <a:spcAft>
              <a:spcPct val="35000"/>
            </a:spcAft>
            <a:buNone/>
          </a:pPr>
          <a:r>
            <a:rPr lang="en-US" sz="2600" kern="1200" dirty="0"/>
            <a:t>Start of the elections</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accent5"/>
              </a:solidFill>
            </a:rPr>
            <a:t>December 31</a:t>
          </a:r>
        </a:p>
        <a:p>
          <a:pPr marL="0" lvl="0" indent="0" algn="l" defTabSz="1155700">
            <a:lnSpc>
              <a:spcPct val="90000"/>
            </a:lnSpc>
            <a:spcBef>
              <a:spcPct val="0"/>
            </a:spcBef>
            <a:spcAft>
              <a:spcPct val="35000"/>
            </a:spcAft>
            <a:buNone/>
          </a:pPr>
          <a:r>
            <a:rPr lang="en-US" sz="2600" kern="1200" dirty="0"/>
            <a:t>End of the elections</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E2AC4AED-10EE-446B-BA96-C4EEFA936379}"/>
              </a:ext>
            </a:extLst>
          </p:cNvPr>
          <p:cNvPicPr>
            <a:picLocks noChangeAspect="1"/>
          </p:cNvPicPr>
          <p:nvPr userDrawn="1"/>
        </p:nvPicPr>
        <p:blipFill>
          <a:blip r:embed="rId2"/>
          <a:stretch>
            <a:fillRect/>
          </a:stretch>
        </p:blipFill>
        <p:spPr>
          <a:xfrm>
            <a:off x="7574829" y="5881650"/>
            <a:ext cx="2203708" cy="667513"/>
          </a:xfrm>
          <a:prstGeom prst="rect">
            <a:avLst/>
          </a:prstGeom>
        </p:spPr>
      </p:pic>
      <p:pic>
        <p:nvPicPr>
          <p:cNvPr id="8" name="Picture 7" descr="Logo&#10;&#10;Description automatically generated">
            <a:extLst>
              <a:ext uri="{FF2B5EF4-FFF2-40B4-BE49-F238E27FC236}">
                <a16:creationId xmlns:a16="http://schemas.microsoft.com/office/drawing/2014/main" id="{829ECCF6-061E-45BE-BB6A-FD7A0EB3EDC1}"/>
              </a:ext>
            </a:extLst>
          </p:cNvPr>
          <p:cNvPicPr>
            <a:picLocks noChangeAspect="1"/>
          </p:cNvPicPr>
          <p:nvPr userDrawn="1"/>
        </p:nvPicPr>
        <p:blipFill>
          <a:blip r:embed="rId3"/>
          <a:stretch>
            <a:fillRect/>
          </a:stretch>
        </p:blipFill>
        <p:spPr>
          <a:xfrm>
            <a:off x="9871622" y="5912129"/>
            <a:ext cx="1828804" cy="606553"/>
          </a:xfrm>
          <a:prstGeom prst="rect">
            <a:avLst/>
          </a:prstGeom>
        </p:spPr>
      </p:pic>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12/28/2021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Business Meeting Voting &amp; Elections</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fontScale="85000" lnSpcReduction="10000"/>
          </a:bodyPr>
          <a:lstStyle/>
          <a:p>
            <a:r>
              <a:rPr lang="en-US" dirty="0">
                <a:solidFill>
                  <a:schemeClr val="tx1"/>
                </a:solidFill>
              </a:rPr>
              <a:t>Welcome to the annual business meeting.</a:t>
            </a:r>
          </a:p>
        </p:txBody>
      </p:sp>
      <p:pic>
        <p:nvPicPr>
          <p:cNvPr id="7" name="Picture 6" descr="Logo&#10;&#10;Description automatically generated">
            <a:extLst>
              <a:ext uri="{FF2B5EF4-FFF2-40B4-BE49-F238E27FC236}">
                <a16:creationId xmlns:a16="http://schemas.microsoft.com/office/drawing/2014/main" id="{E01999B4-1EA2-44F0-BB72-7FC308F8A52D}"/>
              </a:ext>
            </a:extLst>
          </p:cNvPr>
          <p:cNvPicPr>
            <a:picLocks noChangeAspect="1"/>
          </p:cNvPicPr>
          <p:nvPr/>
        </p:nvPicPr>
        <p:blipFill>
          <a:blip r:embed="rId4"/>
          <a:stretch>
            <a:fillRect/>
          </a:stretch>
        </p:blipFill>
        <p:spPr>
          <a:xfrm>
            <a:off x="9744963" y="1641347"/>
            <a:ext cx="2203708" cy="667513"/>
          </a:xfrm>
          <a:prstGeom prst="rect">
            <a:avLst/>
          </a:prstGeom>
        </p:spPr>
      </p:pic>
      <p:sp>
        <p:nvSpPr>
          <p:cNvPr id="9" name="Subtitle 2">
            <a:extLst>
              <a:ext uri="{FF2B5EF4-FFF2-40B4-BE49-F238E27FC236}">
                <a16:creationId xmlns:a16="http://schemas.microsoft.com/office/drawing/2014/main" id="{B73F4EBF-7C67-42FC-B73A-5F0552266212}"/>
              </a:ext>
            </a:extLst>
          </p:cNvPr>
          <p:cNvSpPr txBox="1">
            <a:spLocks/>
          </p:cNvSpPr>
          <p:nvPr/>
        </p:nvSpPr>
        <p:spPr>
          <a:xfrm>
            <a:off x="10137799" y="1199183"/>
            <a:ext cx="1712259" cy="559656"/>
          </a:xfrm>
          <a:prstGeom prst="rect">
            <a:avLst/>
          </a:prstGeom>
        </p:spPr>
        <p:txBody>
          <a:bodyPr vert="horz" lIns="91440" tIns="45720" rIns="91440" bIns="45720" rtlCol="0">
            <a:normAutofit fontScale="92500"/>
          </a:bodyPr>
          <a:lstStyle>
            <a:lvl1pPr marL="0" indent="0" algn="ctr" defTabSz="914400" rtl="0" eaLnBrk="1" latinLnBrk="0" hangingPunct="1">
              <a:lnSpc>
                <a:spcPct val="12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dirty="0">
                <a:solidFill>
                  <a:schemeClr val="bg1"/>
                </a:solidFill>
              </a:rPr>
              <a:t>Presented by</a:t>
            </a:r>
          </a:p>
        </p:txBody>
      </p:sp>
      <p:pic>
        <p:nvPicPr>
          <p:cNvPr id="6" name="Picture 5" descr="Logo&#10;&#10;Description automatically generated">
            <a:extLst>
              <a:ext uri="{FF2B5EF4-FFF2-40B4-BE49-F238E27FC236}">
                <a16:creationId xmlns:a16="http://schemas.microsoft.com/office/drawing/2014/main" id="{7CE83F1F-765F-4AD4-B305-DF3163312AEB}"/>
              </a:ext>
            </a:extLst>
          </p:cNvPr>
          <p:cNvPicPr>
            <a:picLocks noChangeAspect="1"/>
          </p:cNvPicPr>
          <p:nvPr/>
        </p:nvPicPr>
        <p:blipFill>
          <a:blip r:embed="rId5"/>
          <a:stretch>
            <a:fillRect/>
          </a:stretch>
        </p:blipFill>
        <p:spPr>
          <a:xfrm>
            <a:off x="7072935" y="279728"/>
            <a:ext cx="4777123" cy="1036948"/>
          </a:xfrm>
          <a:prstGeom prst="rect">
            <a:avLst/>
          </a:prstGeom>
        </p:spPr>
      </p:pic>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D860-1D02-4F84-8094-D1AAEA307A8D}"/>
              </a:ext>
            </a:extLst>
          </p:cNvPr>
          <p:cNvSpPr>
            <a:spLocks noGrp="1"/>
          </p:cNvSpPr>
          <p:nvPr>
            <p:ph type="title"/>
          </p:nvPr>
        </p:nvSpPr>
        <p:spPr/>
        <p:txBody>
          <a:bodyPr>
            <a:normAutofit fontScale="90000"/>
          </a:bodyPr>
          <a:lstStyle/>
          <a:p>
            <a:r>
              <a:rPr lang="en-US" sz="5400" b="1" dirty="0"/>
              <a:t>Select your candidate (pick one)</a:t>
            </a:r>
          </a:p>
        </p:txBody>
      </p:sp>
      <p:sp>
        <p:nvSpPr>
          <p:cNvPr id="3" name="Content Placeholder 2">
            <a:extLst>
              <a:ext uri="{FF2B5EF4-FFF2-40B4-BE49-F238E27FC236}">
                <a16:creationId xmlns:a16="http://schemas.microsoft.com/office/drawing/2014/main" id="{28B8A09A-C2DD-47A7-B084-6F1C461273EE}"/>
              </a:ext>
            </a:extLst>
          </p:cNvPr>
          <p:cNvSpPr>
            <a:spLocks noGrp="1"/>
          </p:cNvSpPr>
          <p:nvPr>
            <p:ph idx="1"/>
          </p:nvPr>
        </p:nvSpPr>
        <p:spPr/>
        <p:txBody>
          <a:bodyPr>
            <a:normAutofit/>
          </a:bodyPr>
          <a:lstStyle/>
          <a:p>
            <a:pPr marL="914400" indent="-914400">
              <a:buFont typeface="+mj-lt"/>
              <a:buAutoNum type="alphaUcPeriod"/>
            </a:pPr>
            <a:r>
              <a:rPr lang="en-US" sz="6000" dirty="0"/>
              <a:t>John Smith</a:t>
            </a:r>
          </a:p>
          <a:p>
            <a:pPr marL="914400" indent="-914400">
              <a:buFont typeface="+mj-lt"/>
              <a:buAutoNum type="alphaUcPeriod"/>
            </a:pPr>
            <a:r>
              <a:rPr lang="en-US" sz="6000" dirty="0"/>
              <a:t>Maria Blake</a:t>
            </a:r>
          </a:p>
        </p:txBody>
      </p:sp>
    </p:spTree>
    <p:extLst>
      <p:ext uri="{BB962C8B-B14F-4D97-AF65-F5344CB8AC3E}">
        <p14:creationId xmlns:p14="http://schemas.microsoft.com/office/powerpoint/2010/main" val="19894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Thank you for your participation</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a:bodyPr>
          <a:lstStyle/>
          <a:p>
            <a:endParaRPr lang="en-US" dirty="0">
              <a:solidFill>
                <a:schemeClr val="tx1"/>
              </a:solidFill>
            </a:endParaRPr>
          </a:p>
        </p:txBody>
      </p:sp>
      <p:pic>
        <p:nvPicPr>
          <p:cNvPr id="7" name="Picture 6" descr="Logo&#10;&#10;Description automatically generated">
            <a:extLst>
              <a:ext uri="{FF2B5EF4-FFF2-40B4-BE49-F238E27FC236}">
                <a16:creationId xmlns:a16="http://schemas.microsoft.com/office/drawing/2014/main" id="{03A2C4F5-EC05-484C-8EA4-1EE5DDE2C987}"/>
              </a:ext>
            </a:extLst>
          </p:cNvPr>
          <p:cNvPicPr>
            <a:picLocks noChangeAspect="1"/>
          </p:cNvPicPr>
          <p:nvPr/>
        </p:nvPicPr>
        <p:blipFill>
          <a:blip r:embed="rId4"/>
          <a:stretch>
            <a:fillRect/>
          </a:stretch>
        </p:blipFill>
        <p:spPr>
          <a:xfrm>
            <a:off x="9744963" y="1641347"/>
            <a:ext cx="2203708" cy="667513"/>
          </a:xfrm>
          <a:prstGeom prst="rect">
            <a:avLst/>
          </a:prstGeom>
        </p:spPr>
      </p:pic>
      <p:sp>
        <p:nvSpPr>
          <p:cNvPr id="8" name="Subtitle 2">
            <a:extLst>
              <a:ext uri="{FF2B5EF4-FFF2-40B4-BE49-F238E27FC236}">
                <a16:creationId xmlns:a16="http://schemas.microsoft.com/office/drawing/2014/main" id="{07C03425-F214-4A3B-B1F7-2BA4495AAD5A}"/>
              </a:ext>
            </a:extLst>
          </p:cNvPr>
          <p:cNvSpPr txBox="1">
            <a:spLocks/>
          </p:cNvSpPr>
          <p:nvPr/>
        </p:nvSpPr>
        <p:spPr>
          <a:xfrm>
            <a:off x="10137799" y="1199183"/>
            <a:ext cx="1712259" cy="559656"/>
          </a:xfrm>
          <a:prstGeom prst="rect">
            <a:avLst/>
          </a:prstGeom>
        </p:spPr>
        <p:txBody>
          <a:bodyPr vert="horz" lIns="91440" tIns="45720" rIns="91440" bIns="45720" rtlCol="0">
            <a:normAutofit fontScale="92500"/>
          </a:bodyPr>
          <a:lstStyle>
            <a:lvl1pPr marL="0" indent="0" algn="ctr" defTabSz="914400" rtl="0" eaLnBrk="1" latinLnBrk="0" hangingPunct="1">
              <a:lnSpc>
                <a:spcPct val="12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dirty="0">
                <a:solidFill>
                  <a:schemeClr val="bg1"/>
                </a:solidFill>
              </a:rPr>
              <a:t>Presented by</a:t>
            </a:r>
          </a:p>
        </p:txBody>
      </p:sp>
      <p:pic>
        <p:nvPicPr>
          <p:cNvPr id="9" name="Picture 8" descr="Logo&#10;&#10;Description automatically generated">
            <a:extLst>
              <a:ext uri="{FF2B5EF4-FFF2-40B4-BE49-F238E27FC236}">
                <a16:creationId xmlns:a16="http://schemas.microsoft.com/office/drawing/2014/main" id="{CB6A557B-FE00-4633-B108-2AD7A8B28225}"/>
              </a:ext>
            </a:extLst>
          </p:cNvPr>
          <p:cNvPicPr>
            <a:picLocks noChangeAspect="1"/>
          </p:cNvPicPr>
          <p:nvPr/>
        </p:nvPicPr>
        <p:blipFill>
          <a:blip r:embed="rId5"/>
          <a:stretch>
            <a:fillRect/>
          </a:stretch>
        </p:blipFill>
        <p:spPr>
          <a:xfrm>
            <a:off x="7072935" y="279728"/>
            <a:ext cx="4777123" cy="1036948"/>
          </a:xfrm>
          <a:prstGeom prst="rect">
            <a:avLst/>
          </a:prstGeom>
        </p:spPr>
      </p:pic>
    </p:spTree>
    <p:extLst>
      <p:ext uri="{BB962C8B-B14F-4D97-AF65-F5344CB8AC3E}">
        <p14:creationId xmlns:p14="http://schemas.microsoft.com/office/powerpoint/2010/main" val="41394375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A24A-B526-4F93-A146-E5EB192583DF}"/>
              </a:ext>
            </a:extLst>
          </p:cNvPr>
          <p:cNvSpPr>
            <a:spLocks noGrp="1"/>
          </p:cNvSpPr>
          <p:nvPr>
            <p:ph type="title"/>
          </p:nvPr>
        </p:nvSpPr>
        <p:spPr/>
        <p:txBody>
          <a:bodyPr/>
          <a:lstStyle/>
          <a:p>
            <a:r>
              <a:rPr lang="en-US" dirty="0"/>
              <a:t>Template Instructions</a:t>
            </a:r>
          </a:p>
        </p:txBody>
      </p:sp>
      <p:sp>
        <p:nvSpPr>
          <p:cNvPr id="3" name="Content Placeholder 2">
            <a:extLst>
              <a:ext uri="{FF2B5EF4-FFF2-40B4-BE49-F238E27FC236}">
                <a16:creationId xmlns:a16="http://schemas.microsoft.com/office/drawing/2014/main" id="{B6F0621C-30AB-46B8-93D4-DFF3571EA0CF}"/>
              </a:ext>
            </a:extLst>
          </p:cNvPr>
          <p:cNvSpPr>
            <a:spLocks noGrp="1"/>
          </p:cNvSpPr>
          <p:nvPr>
            <p:ph idx="1"/>
          </p:nvPr>
        </p:nvSpPr>
        <p:spPr>
          <a:xfrm>
            <a:off x="1066801" y="2103119"/>
            <a:ext cx="6323814" cy="4003403"/>
          </a:xfrm>
        </p:spPr>
        <p:txBody>
          <a:bodyPr>
            <a:normAutofit/>
          </a:bodyPr>
          <a:lstStyle/>
          <a:p>
            <a:r>
              <a:rPr lang="en-US" b="1" dirty="0"/>
              <a:t>Delete this slide before importing to CloudVOTE.</a:t>
            </a:r>
          </a:p>
          <a:p>
            <a:r>
              <a:rPr lang="en-US" dirty="0"/>
              <a:t>You can edit every slide in this deck in any way you’d like.</a:t>
            </a:r>
          </a:p>
          <a:p>
            <a:r>
              <a:rPr lang="en-US" dirty="0"/>
              <a:t>You can include in your deck slides that are non-interactive (informative only).</a:t>
            </a:r>
          </a:p>
          <a:p>
            <a:r>
              <a:rPr lang="en-US" dirty="0"/>
              <a:t>Create slides that you want to vote on by using the Title and Content slide layout. This will let CloudVOTE automatically recognize the number of answer choices.</a:t>
            </a:r>
          </a:p>
          <a:p>
            <a:r>
              <a:rPr lang="en-US" dirty="0"/>
              <a:t>Make sure to put Question/Motion text in the top box (Title) and use bullets for Answers. Best if you use 1, 2, 3 or A, B, C bullets, not symbols.</a:t>
            </a:r>
          </a:p>
          <a:p>
            <a:r>
              <a:rPr lang="en-US" dirty="0"/>
              <a:t>After importing to CloudVOTE, go through the Slide Review process to specify which slides are interactive (voting) slides and whether they are required, or optional. Also check for errors in slides and number of answer choices.</a:t>
            </a:r>
          </a:p>
          <a:p>
            <a:endParaRPr lang="en-US" dirty="0"/>
          </a:p>
        </p:txBody>
      </p:sp>
      <p:pic>
        <p:nvPicPr>
          <p:cNvPr id="5" name="Picture 4">
            <a:extLst>
              <a:ext uri="{FF2B5EF4-FFF2-40B4-BE49-F238E27FC236}">
                <a16:creationId xmlns:a16="http://schemas.microsoft.com/office/drawing/2014/main" id="{614247DC-CFB9-4EF7-8F4C-83CB74FE66ED}"/>
              </a:ext>
            </a:extLst>
          </p:cNvPr>
          <p:cNvPicPr>
            <a:picLocks noChangeAspect="1"/>
          </p:cNvPicPr>
          <p:nvPr/>
        </p:nvPicPr>
        <p:blipFill>
          <a:blip r:embed="rId2"/>
          <a:stretch>
            <a:fillRect/>
          </a:stretch>
        </p:blipFill>
        <p:spPr>
          <a:xfrm>
            <a:off x="7584071" y="1792033"/>
            <a:ext cx="4086314" cy="4003402"/>
          </a:xfrm>
          <a:prstGeom prst="rect">
            <a:avLst/>
          </a:prstGeom>
        </p:spPr>
      </p:pic>
      <p:sp>
        <p:nvSpPr>
          <p:cNvPr id="6" name="Rectangle 5">
            <a:extLst>
              <a:ext uri="{FF2B5EF4-FFF2-40B4-BE49-F238E27FC236}">
                <a16:creationId xmlns:a16="http://schemas.microsoft.com/office/drawing/2014/main" id="{83EAC98A-7FDA-4822-ABD7-25850E0B2E68}"/>
              </a:ext>
            </a:extLst>
          </p:cNvPr>
          <p:cNvSpPr/>
          <p:nvPr/>
        </p:nvSpPr>
        <p:spPr>
          <a:xfrm>
            <a:off x="8738648" y="1932492"/>
            <a:ext cx="1583703" cy="154599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36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dirty="0"/>
              <a:t>Voting Schedule</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3337697300"/>
              </p:ext>
            </p:extLst>
          </p:nvPr>
        </p:nvGraphicFramePr>
        <p:xfrm>
          <a:off x="1066800" y="1914139"/>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77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940D-C25E-48CA-86B3-FD66E205DBDD}"/>
              </a:ext>
            </a:extLst>
          </p:cNvPr>
          <p:cNvSpPr>
            <a:spLocks noGrp="1"/>
          </p:cNvSpPr>
          <p:nvPr>
            <p:ph type="title"/>
          </p:nvPr>
        </p:nvSpPr>
        <p:spPr/>
        <p:txBody>
          <a:bodyPr/>
          <a:lstStyle/>
          <a:p>
            <a:r>
              <a:rPr lang="en-US" dirty="0"/>
              <a:t>Motion #1</a:t>
            </a:r>
          </a:p>
        </p:txBody>
      </p:sp>
      <p:sp>
        <p:nvSpPr>
          <p:cNvPr id="3" name="Content Placeholder 2">
            <a:extLst>
              <a:ext uri="{FF2B5EF4-FFF2-40B4-BE49-F238E27FC236}">
                <a16:creationId xmlns:a16="http://schemas.microsoft.com/office/drawing/2014/main" id="{3F8D89C0-6F72-426C-9EE3-E76B7B001EB3}"/>
              </a:ext>
            </a:extLst>
          </p:cNvPr>
          <p:cNvSpPr>
            <a:spLocks noGrp="1"/>
          </p:cNvSpPr>
          <p:nvPr>
            <p:ph idx="1"/>
          </p:nvPr>
        </p:nvSpPr>
        <p:spPr/>
        <p:txBody>
          <a:bodyPr>
            <a:normAutofit/>
          </a:bodyPr>
          <a:lstStyle/>
          <a:p>
            <a:pPr marL="0" indent="0">
              <a:buNone/>
            </a:pPr>
            <a:r>
              <a:rPr lang="en-US" sz="2400" dirty="0">
                <a:effectLst/>
                <a:latin typeface="Times New Roman" panose="02020603050405020304" pitchFamily="18" charset="0"/>
                <a:ea typeface="Times New Roman" panose="02020603050405020304" pitchFamily="18" charset="0"/>
              </a:rPr>
              <a:t>Move that the Town vote to </a:t>
            </a:r>
            <a:r>
              <a:rPr lang="en-US" sz="2400" b="1" u="sng" dirty="0">
                <a:effectLst/>
                <a:latin typeface="Times New Roman" panose="02020603050405020304" pitchFamily="18" charset="0"/>
                <a:ea typeface="Times New Roman" panose="02020603050405020304" pitchFamily="18" charset="0"/>
              </a:rPr>
              <a:t>raise and appropriate $200,000</a:t>
            </a:r>
            <a:r>
              <a:rPr lang="en-US" sz="2400" dirty="0">
                <a:effectLst/>
                <a:latin typeface="Times New Roman" panose="02020603050405020304" pitchFamily="18" charset="0"/>
                <a:ea typeface="Times New Roman" panose="02020603050405020304" pitchFamily="18" charset="0"/>
              </a:rPr>
              <a:t>, to be expended under the direction of the Selectboard, to provide point of entry treatment (POET) systems instead of providing bottled water as a mitigation measure where the sum of six regulated per- and polyfluoroalkyl substances (PFAS6) regulated by MassDEP are detected at levels above the laboratory detection limit but below the 20 parts per trillion Massachusetts Maximum Contaminant Level in the private domestic water supplies at residences within the boundary of the Site identified by MassDEP Release Tracking Number 2-21072.</a:t>
            </a:r>
          </a:p>
        </p:txBody>
      </p:sp>
    </p:spTree>
    <p:extLst>
      <p:ext uri="{BB962C8B-B14F-4D97-AF65-F5344CB8AC3E}">
        <p14:creationId xmlns:p14="http://schemas.microsoft.com/office/powerpoint/2010/main" val="322855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31D3-C57B-43DF-B2C7-229372926482}"/>
              </a:ext>
            </a:extLst>
          </p:cNvPr>
          <p:cNvSpPr>
            <a:spLocks noGrp="1"/>
          </p:cNvSpPr>
          <p:nvPr>
            <p:ph type="title"/>
          </p:nvPr>
        </p:nvSpPr>
        <p:spPr>
          <a:xfrm>
            <a:off x="1066800" y="642593"/>
            <a:ext cx="10058400" cy="2786407"/>
          </a:xfrm>
        </p:spPr>
        <p:txBody>
          <a:bodyPr>
            <a:normAutofit/>
          </a:bodyPr>
          <a:lstStyle/>
          <a:p>
            <a:pPr>
              <a:lnSpc>
                <a:spcPct val="100000"/>
              </a:lnSpc>
              <a:spcAft>
                <a:spcPts val="3000"/>
              </a:spcAft>
            </a:pPr>
            <a:r>
              <a:rPr lang="en-US" sz="4800" b="1" dirty="0"/>
              <a:t>Vote on Motion #1</a:t>
            </a:r>
            <a:br>
              <a:rPr lang="en-US" sz="4800" b="1" dirty="0"/>
            </a:br>
            <a:r>
              <a:rPr lang="en-US" sz="2400" b="1" dirty="0"/>
              <a:t>(</a:t>
            </a:r>
            <a:r>
              <a:rPr lang="en-US" sz="2800" dirty="0">
                <a:effectLst/>
                <a:latin typeface="Times New Roman" panose="02020603050405020304" pitchFamily="18" charset="0"/>
                <a:ea typeface="Times New Roman" panose="02020603050405020304" pitchFamily="18" charset="0"/>
              </a:rPr>
              <a:t>Move that the Town vote to </a:t>
            </a:r>
            <a:r>
              <a:rPr lang="en-US" sz="2800" b="1" u="sng" dirty="0">
                <a:effectLst/>
                <a:latin typeface="Times New Roman" panose="02020603050405020304" pitchFamily="18" charset="0"/>
                <a:ea typeface="Times New Roman" panose="02020603050405020304" pitchFamily="18" charset="0"/>
              </a:rPr>
              <a:t>raise and appropriate $200,000</a:t>
            </a:r>
            <a:r>
              <a:rPr lang="en-US" sz="2800" dirty="0">
                <a:effectLst/>
                <a:latin typeface="Times New Roman" panose="02020603050405020304" pitchFamily="18" charset="0"/>
                <a:ea typeface="Times New Roman" panose="02020603050405020304" pitchFamily="18" charset="0"/>
              </a:rPr>
              <a:t>, to be expended under the direction of the Selectboard, to provide point of entry treatment (POET) systems instead of providing bottled water)</a:t>
            </a:r>
            <a:endParaRPr lang="en-US" sz="4900" b="1" dirty="0"/>
          </a:p>
        </p:txBody>
      </p:sp>
      <p:sp>
        <p:nvSpPr>
          <p:cNvPr id="3" name="Content Placeholder 2">
            <a:extLst>
              <a:ext uri="{FF2B5EF4-FFF2-40B4-BE49-F238E27FC236}">
                <a16:creationId xmlns:a16="http://schemas.microsoft.com/office/drawing/2014/main" id="{07626CA4-B16C-4A94-A107-E5D51CA03583}"/>
              </a:ext>
            </a:extLst>
          </p:cNvPr>
          <p:cNvSpPr>
            <a:spLocks noGrp="1"/>
          </p:cNvSpPr>
          <p:nvPr>
            <p:ph idx="1"/>
          </p:nvPr>
        </p:nvSpPr>
        <p:spPr>
          <a:xfrm>
            <a:off x="1066800" y="3429000"/>
            <a:ext cx="10058400" cy="2523744"/>
          </a:xfrm>
        </p:spPr>
        <p:txBody>
          <a:bodyPr>
            <a:normAutofit/>
          </a:bodyPr>
          <a:lstStyle/>
          <a:p>
            <a:pPr marL="914400" indent="-914400">
              <a:buFont typeface="+mj-lt"/>
              <a:buAutoNum type="alphaUcPeriod"/>
            </a:pPr>
            <a:r>
              <a:rPr lang="en-US" sz="6000" dirty="0"/>
              <a:t>Yes</a:t>
            </a:r>
          </a:p>
          <a:p>
            <a:pPr marL="914400" indent="-914400">
              <a:buFont typeface="+mj-lt"/>
              <a:buAutoNum type="alphaUcPeriod"/>
            </a:pPr>
            <a:r>
              <a:rPr lang="en-US" sz="6000" dirty="0"/>
              <a:t>No</a:t>
            </a:r>
          </a:p>
        </p:txBody>
      </p:sp>
    </p:spTree>
    <p:extLst>
      <p:ext uri="{BB962C8B-B14F-4D97-AF65-F5344CB8AC3E}">
        <p14:creationId xmlns:p14="http://schemas.microsoft.com/office/powerpoint/2010/main" val="308464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940D-C25E-48CA-86B3-FD66E205DBDD}"/>
              </a:ext>
            </a:extLst>
          </p:cNvPr>
          <p:cNvSpPr>
            <a:spLocks noGrp="1"/>
          </p:cNvSpPr>
          <p:nvPr>
            <p:ph type="title"/>
          </p:nvPr>
        </p:nvSpPr>
        <p:spPr/>
        <p:txBody>
          <a:bodyPr/>
          <a:lstStyle/>
          <a:p>
            <a:r>
              <a:rPr lang="en-US" dirty="0"/>
              <a:t>Motion #2</a:t>
            </a:r>
          </a:p>
        </p:txBody>
      </p:sp>
      <p:sp>
        <p:nvSpPr>
          <p:cNvPr id="3" name="Content Placeholder 2">
            <a:extLst>
              <a:ext uri="{FF2B5EF4-FFF2-40B4-BE49-F238E27FC236}">
                <a16:creationId xmlns:a16="http://schemas.microsoft.com/office/drawing/2014/main" id="{3F8D89C0-6F72-426C-9EE3-E76B7B001EB3}"/>
              </a:ext>
            </a:extLst>
          </p:cNvPr>
          <p:cNvSpPr>
            <a:spLocks noGrp="1"/>
          </p:cNvSpPr>
          <p:nvPr>
            <p:ph idx="1"/>
          </p:nvPr>
        </p:nvSpPr>
        <p:spPr/>
        <p:txBody>
          <a:bodyPr>
            <a:normAutofit/>
          </a:bodyPr>
          <a:lstStyle/>
          <a:p>
            <a:pPr marL="0" indent="0">
              <a:buNone/>
            </a:pPr>
            <a:r>
              <a:rPr lang="en-US" sz="2400" dirty="0">
                <a:effectLst/>
                <a:latin typeface="Times New Roman" panose="02020603050405020304" pitchFamily="18" charset="0"/>
                <a:ea typeface="Times New Roman" panose="02020603050405020304" pitchFamily="18" charset="0"/>
              </a:rPr>
              <a:t>Move that the Town vote </a:t>
            </a:r>
            <a:r>
              <a:rPr lang="en-US" sz="2400" b="1" dirty="0">
                <a:effectLst/>
                <a:latin typeface="Times New Roman" panose="02020603050405020304" pitchFamily="18" charset="0"/>
                <a:ea typeface="Times New Roman" panose="02020603050405020304" pitchFamily="18" charset="0"/>
              </a:rPr>
              <a:t>transfer the sum of $22,460</a:t>
            </a:r>
            <a:r>
              <a:rPr lang="en-US" sz="2400" dirty="0">
                <a:effectLst/>
                <a:latin typeface="Times New Roman" panose="02020603050405020304" pitchFamily="18" charset="0"/>
                <a:ea typeface="Times New Roman" panose="02020603050405020304" pitchFamily="18" charset="0"/>
              </a:rPr>
              <a:t> from ARPA Funds account #28-000-3590-281001, to be expended under the direction of the Selectboard to provide and install PFAS water treatment equipment at </a:t>
            </a:r>
            <a:r>
              <a:rPr lang="en-US" sz="2400" dirty="0" err="1">
                <a:effectLst/>
                <a:latin typeface="Times New Roman" panose="02020603050405020304" pitchFamily="18" charset="0"/>
                <a:ea typeface="Times New Roman" panose="02020603050405020304" pitchFamily="18" charset="0"/>
              </a:rPr>
              <a:t>Bagg</a:t>
            </a:r>
            <a:r>
              <a:rPr lang="en-US" sz="2400" dirty="0">
                <a:effectLst/>
                <a:latin typeface="Times New Roman" panose="02020603050405020304" pitchFamily="18" charset="0"/>
                <a:ea typeface="Times New Roman" panose="02020603050405020304" pitchFamily="18" charset="0"/>
              </a:rPr>
              <a:t> Hall.</a:t>
            </a:r>
          </a:p>
        </p:txBody>
      </p:sp>
    </p:spTree>
    <p:extLst>
      <p:ext uri="{BB962C8B-B14F-4D97-AF65-F5344CB8AC3E}">
        <p14:creationId xmlns:p14="http://schemas.microsoft.com/office/powerpoint/2010/main" val="217084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31D3-C57B-43DF-B2C7-229372926482}"/>
              </a:ext>
            </a:extLst>
          </p:cNvPr>
          <p:cNvSpPr>
            <a:spLocks noGrp="1"/>
          </p:cNvSpPr>
          <p:nvPr>
            <p:ph type="title"/>
          </p:nvPr>
        </p:nvSpPr>
        <p:spPr>
          <a:xfrm>
            <a:off x="1066800" y="642593"/>
            <a:ext cx="10058400" cy="2786407"/>
          </a:xfrm>
        </p:spPr>
        <p:txBody>
          <a:bodyPr>
            <a:normAutofit/>
          </a:bodyPr>
          <a:lstStyle/>
          <a:p>
            <a:pPr>
              <a:lnSpc>
                <a:spcPct val="100000"/>
              </a:lnSpc>
              <a:spcAft>
                <a:spcPts val="3000"/>
              </a:spcAft>
            </a:pPr>
            <a:r>
              <a:rPr lang="en-US" sz="4800" b="1" dirty="0"/>
              <a:t>Vote on Motion #2</a:t>
            </a:r>
            <a:br>
              <a:rPr lang="en-US" sz="4800" b="1" dirty="0"/>
            </a:br>
            <a:r>
              <a:rPr lang="en-US" sz="2400" b="1" dirty="0"/>
              <a:t>(</a:t>
            </a:r>
            <a:r>
              <a:rPr lang="en-US" sz="2800" dirty="0">
                <a:effectLst/>
                <a:latin typeface="Times New Roman" panose="02020603050405020304" pitchFamily="18" charset="0"/>
                <a:ea typeface="Times New Roman" panose="02020603050405020304" pitchFamily="18" charset="0"/>
              </a:rPr>
              <a:t>Move that the Town vote transfer the sum of $22,460 from ARPA Funds account #28-000-3590-281001, to be expended under the direction of the Selectboard to provide and install PFAS water treatment equipment at </a:t>
            </a:r>
            <a:r>
              <a:rPr lang="en-US" sz="2800" dirty="0" err="1">
                <a:effectLst/>
                <a:latin typeface="Times New Roman" panose="02020603050405020304" pitchFamily="18" charset="0"/>
                <a:ea typeface="Times New Roman" panose="02020603050405020304" pitchFamily="18" charset="0"/>
              </a:rPr>
              <a:t>Bagg</a:t>
            </a:r>
            <a:r>
              <a:rPr lang="en-US" sz="2800" dirty="0">
                <a:effectLst/>
                <a:latin typeface="Times New Roman" panose="02020603050405020304" pitchFamily="18" charset="0"/>
                <a:ea typeface="Times New Roman" panose="02020603050405020304" pitchFamily="18" charset="0"/>
              </a:rPr>
              <a:t> Hall.)</a:t>
            </a:r>
            <a:endParaRPr lang="en-US" sz="4900" b="1" dirty="0"/>
          </a:p>
        </p:txBody>
      </p:sp>
      <p:sp>
        <p:nvSpPr>
          <p:cNvPr id="3" name="Content Placeholder 2">
            <a:extLst>
              <a:ext uri="{FF2B5EF4-FFF2-40B4-BE49-F238E27FC236}">
                <a16:creationId xmlns:a16="http://schemas.microsoft.com/office/drawing/2014/main" id="{07626CA4-B16C-4A94-A107-E5D51CA03583}"/>
              </a:ext>
            </a:extLst>
          </p:cNvPr>
          <p:cNvSpPr>
            <a:spLocks noGrp="1"/>
          </p:cNvSpPr>
          <p:nvPr>
            <p:ph idx="1"/>
          </p:nvPr>
        </p:nvSpPr>
        <p:spPr>
          <a:xfrm>
            <a:off x="1066800" y="3429000"/>
            <a:ext cx="10058400" cy="2523744"/>
          </a:xfrm>
        </p:spPr>
        <p:txBody>
          <a:bodyPr>
            <a:normAutofit/>
          </a:bodyPr>
          <a:lstStyle/>
          <a:p>
            <a:pPr marL="914400" indent="-914400">
              <a:buFont typeface="+mj-lt"/>
              <a:buAutoNum type="alphaUcPeriod"/>
            </a:pPr>
            <a:r>
              <a:rPr lang="en-US" sz="6000" dirty="0"/>
              <a:t>Yes</a:t>
            </a:r>
          </a:p>
          <a:p>
            <a:pPr marL="914400" indent="-914400">
              <a:buFont typeface="+mj-lt"/>
              <a:buAutoNum type="alphaUcPeriod"/>
            </a:pPr>
            <a:r>
              <a:rPr lang="en-US" sz="6000" dirty="0"/>
              <a:t>No</a:t>
            </a:r>
          </a:p>
        </p:txBody>
      </p:sp>
    </p:spTree>
    <p:extLst>
      <p:ext uri="{BB962C8B-B14F-4D97-AF65-F5344CB8AC3E}">
        <p14:creationId xmlns:p14="http://schemas.microsoft.com/office/powerpoint/2010/main" val="161947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orporate Headshot Photography Services | HeadShots Inc">
            <a:extLst>
              <a:ext uri="{FF2B5EF4-FFF2-40B4-BE49-F238E27FC236}">
                <a16:creationId xmlns:a16="http://schemas.microsoft.com/office/drawing/2014/main" id="{16A338FC-3B6E-4064-B0D3-657A7090D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8" r="3518"/>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8A02E-2663-46F6-AC99-FF8FF91249DA}"/>
              </a:ext>
            </a:extLst>
          </p:cNvPr>
          <p:cNvSpPr>
            <a:spLocks noGrp="1"/>
          </p:cNvSpPr>
          <p:nvPr>
            <p:ph type="title"/>
          </p:nvPr>
        </p:nvSpPr>
        <p:spPr>
          <a:xfrm>
            <a:off x="7064082" y="642594"/>
            <a:ext cx="4472921" cy="1371600"/>
          </a:xfrm>
        </p:spPr>
        <p:txBody>
          <a:bodyPr>
            <a:normAutofit/>
          </a:bodyPr>
          <a:lstStyle/>
          <a:p>
            <a:r>
              <a:rPr lang="en-US" sz="4000" b="1"/>
              <a:t>John Smith</a:t>
            </a:r>
          </a:p>
        </p:txBody>
      </p:sp>
      <p:sp>
        <p:nvSpPr>
          <p:cNvPr id="3" name="Content Placeholder 2">
            <a:extLst>
              <a:ext uri="{FF2B5EF4-FFF2-40B4-BE49-F238E27FC236}">
                <a16:creationId xmlns:a16="http://schemas.microsoft.com/office/drawing/2014/main" id="{A2EFE2C3-6077-464A-9E94-09B615FC0179}"/>
              </a:ext>
            </a:extLst>
          </p:cNvPr>
          <p:cNvSpPr>
            <a:spLocks noGrp="1"/>
          </p:cNvSpPr>
          <p:nvPr>
            <p:ph idx="1"/>
          </p:nvPr>
        </p:nvSpPr>
        <p:spPr>
          <a:xfrm>
            <a:off x="7064082" y="2103120"/>
            <a:ext cx="4472922" cy="3931920"/>
          </a:xfrm>
        </p:spPr>
        <p:txBody>
          <a:bodyPr>
            <a:normAutofit/>
          </a:bodyPr>
          <a:lstStyle/>
          <a:p>
            <a:r>
              <a:rPr lang="en-US" dirty="0"/>
              <a:t>Born in Chicago, IL</a:t>
            </a:r>
          </a:p>
          <a:p>
            <a:r>
              <a:rPr lang="en-US" dirty="0"/>
              <a:t>Father of 3</a:t>
            </a:r>
          </a:p>
          <a:p>
            <a:r>
              <a:rPr lang="en-US" dirty="0"/>
              <a:t>Project Manager at Boeing</a:t>
            </a:r>
          </a:p>
        </p:txBody>
      </p:sp>
      <p:pic>
        <p:nvPicPr>
          <p:cNvPr id="8" name="Picture 7" descr="Logo&#10;&#10;Description automatically generated">
            <a:extLst>
              <a:ext uri="{FF2B5EF4-FFF2-40B4-BE49-F238E27FC236}">
                <a16:creationId xmlns:a16="http://schemas.microsoft.com/office/drawing/2014/main" id="{7E29AADB-710D-4259-B402-97AA4648E57C}"/>
              </a:ext>
            </a:extLst>
          </p:cNvPr>
          <p:cNvPicPr>
            <a:picLocks noChangeAspect="1"/>
          </p:cNvPicPr>
          <p:nvPr/>
        </p:nvPicPr>
        <p:blipFill>
          <a:blip r:embed="rId3"/>
          <a:stretch>
            <a:fillRect/>
          </a:stretch>
        </p:blipFill>
        <p:spPr>
          <a:xfrm>
            <a:off x="7265457" y="5761399"/>
            <a:ext cx="2203708" cy="667513"/>
          </a:xfrm>
          <a:prstGeom prst="rect">
            <a:avLst/>
          </a:prstGeom>
        </p:spPr>
      </p:pic>
      <p:pic>
        <p:nvPicPr>
          <p:cNvPr id="9" name="Picture 8" descr="Logo&#10;&#10;Description automatically generated">
            <a:extLst>
              <a:ext uri="{FF2B5EF4-FFF2-40B4-BE49-F238E27FC236}">
                <a16:creationId xmlns:a16="http://schemas.microsoft.com/office/drawing/2014/main" id="{1FC6131E-1A40-4EE6-8C7A-7D3E9E217116}"/>
              </a:ext>
            </a:extLst>
          </p:cNvPr>
          <p:cNvPicPr>
            <a:picLocks noChangeAspect="1"/>
          </p:cNvPicPr>
          <p:nvPr/>
        </p:nvPicPr>
        <p:blipFill>
          <a:blip r:embed="rId4"/>
          <a:stretch>
            <a:fillRect/>
          </a:stretch>
        </p:blipFill>
        <p:spPr>
          <a:xfrm>
            <a:off x="9562250" y="5791878"/>
            <a:ext cx="1828804" cy="606553"/>
          </a:xfrm>
          <a:prstGeom prst="rect">
            <a:avLst/>
          </a:prstGeom>
        </p:spPr>
      </p:pic>
    </p:spTree>
    <p:extLst>
      <p:ext uri="{BB962C8B-B14F-4D97-AF65-F5344CB8AC3E}">
        <p14:creationId xmlns:p14="http://schemas.microsoft.com/office/powerpoint/2010/main" val="277248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2" descr="Headshots for Dummies: 8 Tips - Sacramento Magazine">
            <a:extLst>
              <a:ext uri="{FF2B5EF4-FFF2-40B4-BE49-F238E27FC236}">
                <a16:creationId xmlns:a16="http://schemas.microsoft.com/office/drawing/2014/main" id="{47CA51B3-6A63-478C-8A81-2C8288265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1" r="5902" b="1"/>
          <a:stretch/>
        </p:blipFill>
        <p:spPr bwMode="auto">
          <a:xfrm>
            <a:off x="424928"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8A02E-2663-46F6-AC99-FF8FF91249DA}"/>
              </a:ext>
            </a:extLst>
          </p:cNvPr>
          <p:cNvSpPr>
            <a:spLocks noGrp="1"/>
          </p:cNvSpPr>
          <p:nvPr>
            <p:ph type="title"/>
          </p:nvPr>
        </p:nvSpPr>
        <p:spPr>
          <a:xfrm>
            <a:off x="6846137" y="727626"/>
            <a:ext cx="4602152" cy="1718225"/>
          </a:xfrm>
        </p:spPr>
        <p:txBody>
          <a:bodyPr>
            <a:normAutofit/>
          </a:bodyPr>
          <a:lstStyle/>
          <a:p>
            <a:r>
              <a:rPr lang="en-US" b="1" dirty="0"/>
              <a:t>Maria Blake</a:t>
            </a:r>
          </a:p>
        </p:txBody>
      </p:sp>
      <p:sp>
        <p:nvSpPr>
          <p:cNvPr id="3" name="Content Placeholder 2">
            <a:extLst>
              <a:ext uri="{FF2B5EF4-FFF2-40B4-BE49-F238E27FC236}">
                <a16:creationId xmlns:a16="http://schemas.microsoft.com/office/drawing/2014/main" id="{A2EFE2C3-6077-464A-9E94-09B615FC0179}"/>
              </a:ext>
            </a:extLst>
          </p:cNvPr>
          <p:cNvSpPr>
            <a:spLocks noGrp="1"/>
          </p:cNvSpPr>
          <p:nvPr>
            <p:ph idx="1"/>
          </p:nvPr>
        </p:nvSpPr>
        <p:spPr>
          <a:xfrm>
            <a:off x="6846137" y="2538919"/>
            <a:ext cx="4602152" cy="3557805"/>
          </a:xfrm>
        </p:spPr>
        <p:txBody>
          <a:bodyPr>
            <a:normAutofit/>
          </a:bodyPr>
          <a:lstStyle/>
          <a:p>
            <a:r>
              <a:rPr lang="en-US" dirty="0"/>
              <a:t>Born in Miami, FL</a:t>
            </a:r>
          </a:p>
          <a:p>
            <a:r>
              <a:rPr lang="en-US" dirty="0"/>
              <a:t>Executive at GlaxoSmithKline since 2007</a:t>
            </a:r>
          </a:p>
          <a:p>
            <a:r>
              <a:rPr lang="en-US" dirty="0"/>
              <a:t>Volunteer at community events</a:t>
            </a:r>
          </a:p>
        </p:txBody>
      </p:sp>
      <p:pic>
        <p:nvPicPr>
          <p:cNvPr id="9" name="Picture 8" descr="Logo&#10;&#10;Description automatically generated">
            <a:extLst>
              <a:ext uri="{FF2B5EF4-FFF2-40B4-BE49-F238E27FC236}">
                <a16:creationId xmlns:a16="http://schemas.microsoft.com/office/drawing/2014/main" id="{86258CB6-A7C4-49AC-9748-876B15C4260C}"/>
              </a:ext>
            </a:extLst>
          </p:cNvPr>
          <p:cNvPicPr>
            <a:picLocks noChangeAspect="1"/>
          </p:cNvPicPr>
          <p:nvPr/>
        </p:nvPicPr>
        <p:blipFill>
          <a:blip r:embed="rId3"/>
          <a:stretch>
            <a:fillRect/>
          </a:stretch>
        </p:blipFill>
        <p:spPr>
          <a:xfrm>
            <a:off x="7087517" y="5762953"/>
            <a:ext cx="2203708" cy="667513"/>
          </a:xfrm>
          <a:prstGeom prst="rect">
            <a:avLst/>
          </a:prstGeom>
        </p:spPr>
      </p:pic>
      <p:pic>
        <p:nvPicPr>
          <p:cNvPr id="11" name="Picture 10" descr="Logo&#10;&#10;Description automatically generated">
            <a:extLst>
              <a:ext uri="{FF2B5EF4-FFF2-40B4-BE49-F238E27FC236}">
                <a16:creationId xmlns:a16="http://schemas.microsoft.com/office/drawing/2014/main" id="{4EDBA38F-87F3-433B-B7BD-1661585DB0E9}"/>
              </a:ext>
            </a:extLst>
          </p:cNvPr>
          <p:cNvPicPr>
            <a:picLocks noChangeAspect="1"/>
          </p:cNvPicPr>
          <p:nvPr/>
        </p:nvPicPr>
        <p:blipFill>
          <a:blip r:embed="rId4"/>
          <a:stretch>
            <a:fillRect/>
          </a:stretch>
        </p:blipFill>
        <p:spPr>
          <a:xfrm>
            <a:off x="9384310" y="5793432"/>
            <a:ext cx="1828804" cy="606553"/>
          </a:xfrm>
          <a:prstGeom prst="rect">
            <a:avLst/>
          </a:prstGeom>
        </p:spPr>
      </p:pic>
    </p:spTree>
    <p:extLst>
      <p:ext uri="{BB962C8B-B14F-4D97-AF65-F5344CB8AC3E}">
        <p14:creationId xmlns:p14="http://schemas.microsoft.com/office/powerpoint/2010/main" val="492746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SlideDescriptorData/>
</file>

<file path=customXml/item11.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Vote Counter</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legend>Show</legend>
    <bars>Show</bars>
  </Settings>
</SessionPresentationSettingsData>
</file>

<file path=customXml/item12.xml><?xml version="1.0" encoding="utf-8"?>
<SessionSlideSettingsData>
  <Settings/>
</SessionSlideSettingsData>
</file>

<file path=customXml/item13.xml><?xml version="1.0" encoding="utf-8"?>
<TeamNamesData>
  <TeamNames/>
</TeamNamesData>
</file>

<file path=customXml/item14.xml><?xml version="1.0" encoding="utf-8"?>
<SessionSlideMasterData>
  <SlideMaster/>
</SessionSlideMasterData>
</file>

<file path=customXml/item15.xml><?xml version="1.0" encoding="utf-8"?>
<SessionResponseGridSettings>
  <AllResponseGridSettings/>
</SessionResponseGridSettings>
</file>

<file path=customXml/item16.xml><?xml version="1.0" encoding="utf-8"?>
<TextingSlideData/>
</file>

<file path=customXml/item2.xml><?xml version="1.0" encoding="utf-8"?>
<SessionAnswerData>
  <AllAnswers/>
</SessionAnswerData>
</file>

<file path=customXml/item3.xml><?xml version="1.0" encoding="utf-8"?>
<SessionResponseData/>
</file>

<file path=customXml/item4.xml><?xml version="1.0" encoding="utf-8"?>
<SessionRankData/>
</file>

<file path=customXml/item5.xml><?xml version="1.0" encoding="utf-8"?>
<SessionParticipantData/>
</file>

<file path=customXml/item6.xml><?xml version="1.0" encoding="utf-8"?>
<ParticipantInfoData/>
</file>

<file path=customXml/item7.xml><?xml version="1.0" encoding="utf-8"?>
<CustomFieldInfoData/>
</file>

<file path=customXml/item8.xml><?xml version="1.0" encoding="utf-8"?>
<SessionCloseEndedDescriptorsData/>
</file>

<file path=customXml/item9.xml><?xml version="1.0" encoding="utf-8"?>
<SessionGroupWeightData/>
</file>

<file path=customXml/itemProps1.xml><?xml version="1.0" encoding="utf-8"?>
<ds:datastoreItem xmlns:ds="http://schemas.openxmlformats.org/officeDocument/2006/customXml" ds:itemID="{F7EF37E0-18B3-4A14-9256-64C8BF603A3B}">
  <ds:schemaRefs/>
</ds:datastoreItem>
</file>

<file path=customXml/itemProps10.xml><?xml version="1.0" encoding="utf-8"?>
<ds:datastoreItem xmlns:ds="http://schemas.openxmlformats.org/officeDocument/2006/customXml" ds:itemID="{84142A0E-2E7D-4B4F-BF4D-724BD1F58B86}">
  <ds:schemaRefs/>
</ds:datastoreItem>
</file>

<file path=customXml/itemProps11.xml><?xml version="1.0" encoding="utf-8"?>
<ds:datastoreItem xmlns:ds="http://schemas.openxmlformats.org/officeDocument/2006/customXml" ds:itemID="{5BB9D776-A9E0-46CF-ADEB-36EE3A2C1BFE}">
  <ds:schemaRefs/>
</ds:datastoreItem>
</file>

<file path=customXml/itemProps12.xml><?xml version="1.0" encoding="utf-8"?>
<ds:datastoreItem xmlns:ds="http://schemas.openxmlformats.org/officeDocument/2006/customXml" ds:itemID="{75ADFF68-BB12-404C-B90D-A86BE740F641}">
  <ds:schemaRefs/>
</ds:datastoreItem>
</file>

<file path=customXml/itemProps13.xml><?xml version="1.0" encoding="utf-8"?>
<ds:datastoreItem xmlns:ds="http://schemas.openxmlformats.org/officeDocument/2006/customXml" ds:itemID="{338100BA-D70D-4415-A8B4-00F630676C69}">
  <ds:schemaRefs/>
</ds:datastoreItem>
</file>

<file path=customXml/itemProps14.xml><?xml version="1.0" encoding="utf-8"?>
<ds:datastoreItem xmlns:ds="http://schemas.openxmlformats.org/officeDocument/2006/customXml" ds:itemID="{9B83A1B0-86DF-4A4D-B18D-892795CA6BEA}">
  <ds:schemaRefs/>
</ds:datastoreItem>
</file>

<file path=customXml/itemProps15.xml><?xml version="1.0" encoding="utf-8"?>
<ds:datastoreItem xmlns:ds="http://schemas.openxmlformats.org/officeDocument/2006/customXml" ds:itemID="{A758C730-F698-4903-8700-C58431766B88}">
  <ds:schemaRefs/>
</ds:datastoreItem>
</file>

<file path=customXml/itemProps16.xml><?xml version="1.0" encoding="utf-8"?>
<ds:datastoreItem xmlns:ds="http://schemas.openxmlformats.org/officeDocument/2006/customXml" ds:itemID="{7F499178-9358-4520-9CFA-12B61977059D}">
  <ds:schemaRefs/>
</ds:datastoreItem>
</file>

<file path=customXml/itemProps2.xml><?xml version="1.0" encoding="utf-8"?>
<ds:datastoreItem xmlns:ds="http://schemas.openxmlformats.org/officeDocument/2006/customXml" ds:itemID="{A04F9309-D9FE-4E58-8CF0-928556805A7F}">
  <ds:schemaRefs/>
</ds:datastoreItem>
</file>

<file path=customXml/itemProps3.xml><?xml version="1.0" encoding="utf-8"?>
<ds:datastoreItem xmlns:ds="http://schemas.openxmlformats.org/officeDocument/2006/customXml" ds:itemID="{4AA06513-E0E5-41A4-B9C0-F17A3FA6A262}">
  <ds:schemaRefs/>
</ds:datastoreItem>
</file>

<file path=customXml/itemProps4.xml><?xml version="1.0" encoding="utf-8"?>
<ds:datastoreItem xmlns:ds="http://schemas.openxmlformats.org/officeDocument/2006/customXml" ds:itemID="{52255FB6-EFA9-46E3-AA69-F0F349B5B08E}">
  <ds:schemaRefs/>
</ds:datastoreItem>
</file>

<file path=customXml/itemProps5.xml><?xml version="1.0" encoding="utf-8"?>
<ds:datastoreItem xmlns:ds="http://schemas.openxmlformats.org/officeDocument/2006/customXml" ds:itemID="{53607194-E6BF-48C4-A286-8C15A6E9BC21}">
  <ds:schemaRefs/>
</ds:datastoreItem>
</file>

<file path=customXml/itemProps6.xml><?xml version="1.0" encoding="utf-8"?>
<ds:datastoreItem xmlns:ds="http://schemas.openxmlformats.org/officeDocument/2006/customXml" ds:itemID="{7D791563-5DF4-4A78-9297-E49C16AF2D63}">
  <ds:schemaRefs/>
</ds:datastoreItem>
</file>

<file path=customXml/itemProps7.xml><?xml version="1.0" encoding="utf-8"?>
<ds:datastoreItem xmlns:ds="http://schemas.openxmlformats.org/officeDocument/2006/customXml" ds:itemID="{DDC2E69E-FB51-4C7D-9FF5-0924FAFE91FE}">
  <ds:schemaRefs/>
</ds:datastoreItem>
</file>

<file path=customXml/itemProps8.xml><?xml version="1.0" encoding="utf-8"?>
<ds:datastoreItem xmlns:ds="http://schemas.openxmlformats.org/officeDocument/2006/customXml" ds:itemID="{E7B59C14-CDFE-4383-86FD-665891BA8FE8}">
  <ds:schemaRefs/>
</ds:datastoreItem>
</file>

<file path=customXml/itemProps9.xml><?xml version="1.0" encoding="utf-8"?>
<ds:datastoreItem xmlns:ds="http://schemas.openxmlformats.org/officeDocument/2006/customXml" ds:itemID="{16D020EC-1A08-4B36-BFF7-B11EB4684C62}">
  <ds:schemaRefs/>
</ds:datastoreItem>
</file>

<file path=docProps/app.xml><?xml version="1.0" encoding="utf-8"?>
<Properties xmlns="http://schemas.openxmlformats.org/officeDocument/2006/extended-properties" xmlns:vt="http://schemas.openxmlformats.org/officeDocument/2006/docPropsVTypes">
  <Template>{7192BA0C-FBB4-4006-89F3-D1212EBAA5C1}tf78829772_win32</Template>
  <TotalTime>0</TotalTime>
  <Words>474</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Garamond</vt:lpstr>
      <vt:lpstr>Sagona Book</vt:lpstr>
      <vt:lpstr>Sagona ExtraLight</vt:lpstr>
      <vt:lpstr>Times New Roman</vt:lpstr>
      <vt:lpstr>SavonVTI</vt:lpstr>
      <vt:lpstr>Business Meeting Voting &amp; Elections</vt:lpstr>
      <vt:lpstr>Template Instructions</vt:lpstr>
      <vt:lpstr>Voting Schedule</vt:lpstr>
      <vt:lpstr>Motion #1</vt:lpstr>
      <vt:lpstr>Vote on Motion #1 (Move that the Town vote to raise and appropriate $200,000, to be expended under the direction of the Selectboard, to provide point of entry treatment (POET) systems instead of providing bottled water)</vt:lpstr>
      <vt:lpstr>Motion #2</vt:lpstr>
      <vt:lpstr>Vote on Motion #2 (Move that the Town vote transfer the sum of $22,460 from ARPA Funds account #28-000-3590-281001, to be expended under the direction of the Selectboard to provide and install PFAS water treatment equipment at Bagg Hall.)</vt:lpstr>
      <vt:lpstr>John Smith</vt:lpstr>
      <vt:lpstr>Maria Blake</vt:lpstr>
      <vt:lpstr>Select your candidate (pick one)</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HOA Board Elections</dc:title>
  <dc:creator>Peter Babel</dc:creator>
  <cp:lastModifiedBy>Peter Babel</cp:lastModifiedBy>
  <cp:revision>16</cp:revision>
  <dcterms:created xsi:type="dcterms:W3CDTF">2021-12-28T15:36:51Z</dcterms:created>
  <dcterms:modified xsi:type="dcterms:W3CDTF">2021-12-28T22:34:07Z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PresentationID">
    <vt:lpwstr>2bb3bf76b6a842f4b4cbdeb5ed28e4ff</vt:lpwstr>
  </property>
  <property fmtid="{D5CDD505-2E9C-101B-9397-08002B2CF9AE}" pid="4" name="PresentationVersion">
    <vt:lpwstr>2.1</vt:lpwstr>
  </property>
  <property fmtid="{D5CDD505-2E9C-101B-9397-08002B2CF9AE}" pid="5" name="IsExistingPresentation">
    <vt:lpwstr>Yes</vt:lpwstr>
  </property>
</Properties>
</file>