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7"/>
  </p:sldMasterIdLst>
  <p:sldIdLst>
    <p:sldId id="257" r:id="rId18"/>
    <p:sldId id="260" r:id="rId19"/>
    <p:sldId id="262" r:id="rId20"/>
    <p:sldId id="261" r:id="rId21"/>
    <p:sldId id="26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CD7903-3961-4EFA-86BE-C0DB4025692B}">
          <p14:sldIdLst>
            <p14:sldId id="257"/>
          </p14:sldIdLst>
        </p14:section>
        <p14:section name="Housekeeping" id="{0370F68D-CD3D-4D3A-B926-B283E35BF70D}">
          <p14:sldIdLst>
            <p14:sldId id="260"/>
            <p14:sldId id="262"/>
          </p14:sldIdLst>
        </p14:section>
        <p14:section name="Presenter Tips" id="{B43AF995-E8B0-4F3F-A709-8E70325A035D}">
          <p14:sldIdLst>
            <p14:sldId id="261"/>
          </p14:sldIdLst>
        </p14:section>
        <p14:section name="Other Keypad Models" id="{C2AEAC62-1846-4C68-9102-7CD089E9A0CB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9286" autoAdjust="0"/>
  </p:normalViewPr>
  <p:slideViewPr>
    <p:cSldViewPr snapToGrid="0">
      <p:cViewPr varScale="1">
        <p:scale>
          <a:sx n="138" d="100"/>
          <a:sy n="138" d="100"/>
        </p:scale>
        <p:origin x="323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4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" Target="slides/slide3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presProps" Target="presProps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2387600"/>
          </a:xfrm>
        </p:spPr>
        <p:txBody>
          <a:bodyPr anchor="ctr"/>
          <a:lstStyle>
            <a:lvl1pPr algn="ctr">
              <a:defRPr sz="6000" cap="all" baseline="0">
                <a:solidFill>
                  <a:srgbClr val="FC86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403429"/>
            <a:ext cx="9144000" cy="1655762"/>
          </a:xfrm>
        </p:spPr>
        <p:txBody>
          <a:bodyPr/>
          <a:lstStyle>
            <a:lvl1pPr marL="0" indent="0" algn="ctr">
              <a:buNone/>
              <a:defRPr sz="2400" cap="small" baseline="0">
                <a:solidFill>
                  <a:schemeClr val="bg1"/>
                </a:solidFill>
                <a:latin typeface="Metropolis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etropolis" panose="00000500000000000000" pitchFamily="50" charset="0"/>
              </a:defRPr>
            </a:lvl1pPr>
          </a:lstStyle>
          <a:p>
            <a:fld id="{98E7CE18-0841-4190-84F4-5A9BFAC4138C}" type="datetimeFigureOut">
              <a:rPr lang="en-US" smtClean="0"/>
              <a:pPr/>
              <a:t>6/12/2026</a:t>
            </a:fld>
            <a:endParaRPr lang="en-US">
              <a:latin typeface="Metropolis" panose="00000500000000000000" pitchFamily="50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etropolis" panose="00000500000000000000" pitchFamily="50" charset="0"/>
              </a:defRPr>
            </a:lvl1pPr>
          </a:lstStyle>
          <a:p>
            <a:endParaRPr lang="en-US">
              <a:latin typeface="Metropolis" panose="00000500000000000000" pitchFamily="50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etropolis" panose="00000500000000000000" pitchFamily="50" charset="0"/>
              </a:defRPr>
            </a:lvl1pPr>
          </a:lstStyle>
          <a:p>
            <a:fld id="{FDA3D5FB-B80A-46A6-B7FB-D2A3BBF22C34}" type="slidenum">
              <a:rPr lang="en-US" smtClean="0"/>
              <a:pPr/>
              <a:t>‹#›</a:t>
            </a:fld>
            <a:endParaRPr lang="en-US">
              <a:latin typeface="Metropolis" panose="00000500000000000000" pitchFamily="50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7474" y="5340385"/>
            <a:ext cx="4777051" cy="138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373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47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80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829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Metropolis" panose="00000500000000000000" pitchFamily="50" charset="0"/>
              </a:defRPr>
            </a:lvl1pPr>
            <a:lvl2pPr>
              <a:defRPr>
                <a:latin typeface="Metropolis" panose="00000500000000000000" pitchFamily="50" charset="0"/>
              </a:defRPr>
            </a:lvl2pPr>
            <a:lvl3pPr>
              <a:defRPr>
                <a:latin typeface="Metropolis" panose="00000500000000000000" pitchFamily="50" charset="0"/>
              </a:defRPr>
            </a:lvl3pPr>
            <a:lvl4pPr>
              <a:defRPr>
                <a:latin typeface="Metropolis" panose="00000500000000000000" pitchFamily="50" charset="0"/>
              </a:defRPr>
            </a:lvl4pPr>
            <a:lvl5pPr>
              <a:defRPr>
                <a:latin typeface="Metropolis" panose="000005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Metropolis" panose="00000500000000000000" pitchFamily="50" charset="0"/>
              </a:defRPr>
            </a:lvl1pPr>
          </a:lstStyle>
          <a:p>
            <a:fld id="{98E7CE18-0841-4190-84F4-5A9BFAC4138C}" type="datetimeFigureOut">
              <a:rPr lang="en-US" smtClean="0"/>
              <a:pPr/>
              <a:t>6/12/2026</a:t>
            </a:fld>
            <a:endParaRPr lang="en-US">
              <a:latin typeface="Metropolis" panose="00000500000000000000" pitchFamily="50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Metropolis" panose="00000500000000000000" pitchFamily="50" charset="0"/>
              </a:defRPr>
            </a:lvl1pPr>
          </a:lstStyle>
          <a:p>
            <a:endParaRPr lang="en-US">
              <a:latin typeface="Metropolis" panose="00000500000000000000" pitchFamily="50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Metropolis" panose="00000500000000000000" pitchFamily="50" charset="0"/>
              </a:defRPr>
            </a:lvl1pPr>
          </a:lstStyle>
          <a:p>
            <a:fld id="{FDA3D5FB-B80A-46A6-B7FB-D2A3BBF22C34}" type="slidenum">
              <a:rPr lang="en-US" smtClean="0"/>
              <a:pPr/>
              <a:t>‹#›</a:t>
            </a:fld>
            <a:endParaRPr lang="en-US">
              <a:latin typeface="Metropolis" panose="00000500000000000000" pitchFamily="50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92255" y="5799747"/>
            <a:ext cx="2609501" cy="75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4400" kern="1200" cap="small" baseline="0" dirty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1250" y="5955622"/>
            <a:ext cx="2609501" cy="75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1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007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1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1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87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03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224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7CE18-0841-4190-84F4-5A9BFAC4138C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3D5FB-B80A-46A6-B7FB-D2A3BBF2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4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079F5-1271-4C05-BD41-9ED271C6A0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use A MERIDIA VOTING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3C683B-7CE1-44C2-A0C6-75340A3BD3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Customizable Instruction Slides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87C471-4531-42EC-8772-C4A387EF5245}"/>
              </a:ext>
            </a:extLst>
          </p:cNvPr>
          <p:cNvSpPr/>
          <p:nvPr/>
        </p:nvSpPr>
        <p:spPr>
          <a:xfrm>
            <a:off x="1818526" y="3597526"/>
            <a:ext cx="8554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2"/>
                </a:solidFill>
                <a:latin typeface="Metropolis" panose="00000500000000000000" pitchFamily="50" charset="0"/>
              </a:rPr>
              <a:t>(feel free to customize, replace, modify or completely remove elements from these slides to best match your event’s workflow and requirements)</a:t>
            </a:r>
          </a:p>
        </p:txBody>
      </p:sp>
    </p:spTree>
    <p:extLst>
      <p:ext uri="{BB962C8B-B14F-4D97-AF65-F5344CB8AC3E}">
        <p14:creationId xmlns:p14="http://schemas.microsoft.com/office/powerpoint/2010/main" val="3843271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88D4D-A233-4FB9-93FF-E40B0DBA6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5F4AA-67C1-4378-A938-027ED921F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34527" cy="4351338"/>
          </a:xfrm>
        </p:spPr>
        <p:txBody>
          <a:bodyPr>
            <a:normAutofit fontScale="77500" lnSpcReduction="20000"/>
          </a:bodyPr>
          <a:lstStyle/>
          <a:p>
            <a:pPr marL="461963" indent="-461963">
              <a:lnSpc>
                <a:spcPct val="10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meeting will be interactive - you will be asked to respond to questions throughout the presentation</a:t>
            </a:r>
          </a:p>
          <a:p>
            <a:pPr marL="461963" indent="-461963">
              <a:lnSpc>
                <a:spcPct val="10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so by using a wireless keypad that you’ve been given</a:t>
            </a:r>
          </a:p>
          <a:p>
            <a:pPr marL="461963" indent="-461963">
              <a:lnSpc>
                <a:spcPct val="10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Please don’t take the keypad with you – it doesn’t work outside of this room and has a high replacement cost</a:t>
            </a:r>
          </a:p>
          <a:p>
            <a:pPr marL="461963" indent="-461963">
              <a:lnSpc>
                <a:spcPct val="100000"/>
              </a:lnSpc>
            </a:pP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Return the keypads to the registration desk, or designated collection area when you’re done using it</a:t>
            </a:r>
          </a:p>
        </p:txBody>
      </p:sp>
      <p:pic>
        <p:nvPicPr>
          <p:cNvPr id="5" name="Picture 4" descr="A close up of a screen&#10;&#10;Description automatically generated">
            <a:extLst>
              <a:ext uri="{FF2B5EF4-FFF2-40B4-BE49-F238E27FC236}">
                <a16:creationId xmlns:a16="http://schemas.microsoft.com/office/drawing/2014/main" id="{E235151E-575E-129C-C974-68487D097E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727" y="131618"/>
            <a:ext cx="2988184" cy="4939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9591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FBE73-D34D-CEF1-DE5E-71DD41502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01E10-83B6-BDD1-7144-CC5C6A14A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7981" y="0"/>
            <a:ext cx="7904019" cy="1325563"/>
          </a:xfrm>
        </p:spPr>
        <p:txBody>
          <a:bodyPr/>
          <a:lstStyle/>
          <a:p>
            <a:r>
              <a:rPr lang="en-US" dirty="0">
                <a:cs typeface="Segoe UI" panose="020B0502040204020203" pitchFamily="34" charset="0"/>
              </a:rPr>
              <a:t>Using the Keypads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1C948D15-EBC6-7CFD-FDC2-C0E3701A00B5}"/>
              </a:ext>
            </a:extLst>
          </p:cNvPr>
          <p:cNvSpPr txBox="1">
            <a:spLocks/>
          </p:cNvSpPr>
          <p:nvPr/>
        </p:nvSpPr>
        <p:spPr>
          <a:xfrm>
            <a:off x="4287203" y="1253331"/>
            <a:ext cx="75445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457200">
              <a:lnSpc>
                <a:spcPct val="11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ea typeface="Segoe UI" panose="020B0502040204020203" pitchFamily="34" charset="0"/>
                <a:cs typeface="Segoe UI" panose="020B0502040204020203" pitchFamily="34" charset="0"/>
              </a:rPr>
              <a:t>To respond, simply press the button on the keypad that matches your desired answer:</a:t>
            </a:r>
          </a:p>
          <a:p>
            <a:pPr marL="914400" indent="-457200">
              <a:lnSpc>
                <a:spcPct val="110000"/>
              </a:lnSpc>
            </a:pPr>
            <a:r>
              <a:rPr lang="en-US" sz="3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ea typeface="Segoe UI" panose="020B0502040204020203" pitchFamily="34" charset="0"/>
                <a:cs typeface="Segoe UI" panose="020B0502040204020203" pitchFamily="34" charset="0"/>
              </a:rPr>
              <a:t>1 for YES, 2 for NO, 3 for ABSTAIN</a:t>
            </a:r>
          </a:p>
          <a:p>
            <a:pPr marL="914400" indent="-457200">
              <a:lnSpc>
                <a:spcPct val="11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ea typeface="Segoe UI" panose="020B0502040204020203" pitchFamily="34" charset="0"/>
                <a:cs typeface="Segoe UI" panose="020B0502040204020203" pitchFamily="34" charset="0"/>
              </a:rPr>
              <a:t>You may respond only when the vote is open – not before it opens, nor after the vote is closed.</a:t>
            </a:r>
          </a:p>
          <a:p>
            <a:pPr marL="914400" indent="-457200">
              <a:lnSpc>
                <a:spcPct val="11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You may correct your previous votes if the polling is open. Only your last vote counts.</a:t>
            </a:r>
          </a:p>
        </p:txBody>
      </p:sp>
      <p:pic>
        <p:nvPicPr>
          <p:cNvPr id="10" name="Content Placeholder 9" descr="A close up of a screen&#10;&#10;Description automatically generated">
            <a:extLst>
              <a:ext uri="{FF2B5EF4-FFF2-40B4-BE49-F238E27FC236}">
                <a16:creationId xmlns:a16="http://schemas.microsoft.com/office/drawing/2014/main" id="{97A2DEB9-BB76-6DA9-B613-7AB14B028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54" y="217335"/>
            <a:ext cx="3740727" cy="6175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830DD28-EA96-D85A-69DB-BACA62485FBA}"/>
              </a:ext>
            </a:extLst>
          </p:cNvPr>
          <p:cNvSpPr/>
          <p:nvPr/>
        </p:nvSpPr>
        <p:spPr>
          <a:xfrm>
            <a:off x="1010602" y="3258046"/>
            <a:ext cx="2813253" cy="7782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etropoli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628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88D4D-A233-4FB9-93FF-E40B0DBA6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916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cs typeface="Segoe UI" panose="020B0502040204020203" pitchFamily="34" charset="0"/>
              </a:rPr>
              <a:t>Meridia Tips &amp; Tricks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5F4AA-67C1-4378-A938-027ED921F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92382"/>
            <a:ext cx="11132127" cy="4100945"/>
          </a:xfrm>
        </p:spPr>
        <p:txBody>
          <a:bodyPr>
            <a:normAutofit fontScale="77500" lnSpcReduction="20000"/>
          </a:bodyPr>
          <a:lstStyle/>
          <a:p>
            <a:pPr marL="461963" indent="-461963">
              <a:lnSpc>
                <a:spcPct val="12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that everyone understands when and how to vote</a:t>
            </a:r>
          </a:p>
          <a:p>
            <a:pPr marL="461963" indent="-461963">
              <a:lnSpc>
                <a:spcPct val="12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may want to start out with a ‘warmup’ question, or two. Trivia, or a funny question will break the ice with the audience and let them familiarize themselves with the system</a:t>
            </a:r>
          </a:p>
          <a:p>
            <a:pPr marL="461963" indent="-461963">
              <a:lnSpc>
                <a:spcPct val="12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will also serve as a ‘check-in’ or ‘roll-call’ and establish the fact that the system</a:t>
            </a:r>
            <a:b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WORKING CORRECTLY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increase trust in the electronic voting</a:t>
            </a:r>
          </a:p>
          <a:p>
            <a:pPr marL="461963" indent="-461963">
              <a:lnSpc>
                <a:spcPct val="12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Depending on your event/questions, explaining how a single-vote vs. multi-vote questions work will ensure correct and timely answers</a:t>
            </a:r>
          </a:p>
          <a:p>
            <a:pPr marL="461963" indent="-461963">
              <a:lnSpc>
                <a:spcPct val="12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best to announce or remind the audience of a change of voting method/style by creating a ‘holding slide’ before going from single-vote to multi-vote slides</a:t>
            </a:r>
          </a:p>
          <a:p>
            <a:pPr marL="461963" indent="-461963">
              <a:lnSpc>
                <a:spcPct val="12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Remind the voters that if their keypad is not receiving the “OK” confirmation message fast enough, they can raise their hand to improve the keypad’s visibility to the receiver.</a:t>
            </a:r>
          </a:p>
        </p:txBody>
      </p:sp>
    </p:spTree>
    <p:extLst>
      <p:ext uri="{BB962C8B-B14F-4D97-AF65-F5344CB8AC3E}">
        <p14:creationId xmlns:p14="http://schemas.microsoft.com/office/powerpoint/2010/main" val="1541543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1FBE-D548-2F56-67E6-A171CE3F1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A12B5-160C-4E52-B394-010510052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7981" y="0"/>
            <a:ext cx="7904019" cy="1325563"/>
          </a:xfrm>
        </p:spPr>
        <p:txBody>
          <a:bodyPr/>
          <a:lstStyle/>
          <a:p>
            <a:r>
              <a:rPr lang="en-US" dirty="0">
                <a:cs typeface="Segoe UI" panose="020B0502040204020203" pitchFamily="34" charset="0"/>
              </a:rPr>
              <a:t>Using the Keypads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9F01E283-FCBB-CD96-3C4C-0A7E31EDF866}"/>
              </a:ext>
            </a:extLst>
          </p:cNvPr>
          <p:cNvSpPr txBox="1">
            <a:spLocks/>
          </p:cNvSpPr>
          <p:nvPr/>
        </p:nvSpPr>
        <p:spPr>
          <a:xfrm>
            <a:off x="4287203" y="1253331"/>
            <a:ext cx="75445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indent="-457200">
              <a:lnSpc>
                <a:spcPct val="11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ea typeface="Segoe UI" panose="020B0502040204020203" pitchFamily="34" charset="0"/>
                <a:cs typeface="Segoe UI" panose="020B0502040204020203" pitchFamily="34" charset="0"/>
              </a:rPr>
              <a:t>To respond, simply press the button on the keypad that matches your desired answer</a:t>
            </a:r>
          </a:p>
          <a:p>
            <a:pPr marL="914400" indent="-457200">
              <a:lnSpc>
                <a:spcPct val="11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ea typeface="Segoe UI" panose="020B0502040204020203" pitchFamily="34" charset="0"/>
                <a:cs typeface="Segoe UI" panose="020B0502040204020203" pitchFamily="34" charset="0"/>
              </a:rPr>
              <a:t>You may respond only when the vote is open – not before it opens, nor after the vote is closed.</a:t>
            </a:r>
          </a:p>
          <a:p>
            <a:pPr marL="914400" indent="-457200">
              <a:lnSpc>
                <a:spcPct val="11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tropolis" panose="00000500000000000000" pitchFamily="50" charset="0"/>
                <a:cs typeface="Segoe UI" panose="020B0502040204020203" pitchFamily="34" charset="0"/>
              </a:rPr>
              <a:t>You may correct your previous votes if the polling is open. Only your last vote counts.</a:t>
            </a:r>
          </a:p>
        </p:txBody>
      </p:sp>
      <p:pic>
        <p:nvPicPr>
          <p:cNvPr id="6" name="Picture 5" descr="A close up of a phone&#10;&#10;Description automatically generated">
            <a:extLst>
              <a:ext uri="{FF2B5EF4-FFF2-40B4-BE49-F238E27FC236}">
                <a16:creationId xmlns:a16="http://schemas.microsoft.com/office/drawing/2014/main" id="{36B5CBFB-D2BC-C801-A296-42AAC080B9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8" y="193629"/>
            <a:ext cx="3394364" cy="625113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7C9A321-4EB8-1E25-13FB-8E151791B723}"/>
              </a:ext>
            </a:extLst>
          </p:cNvPr>
          <p:cNvSpPr/>
          <p:nvPr/>
        </p:nvSpPr>
        <p:spPr>
          <a:xfrm>
            <a:off x="833492" y="2916382"/>
            <a:ext cx="1279326" cy="31103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37862"/>
      </p:ext>
    </p:extLst>
  </p:cSld>
  <p:clrMapOvr>
    <a:masterClrMapping/>
  </p:clrMapOvr>
</p:sld>
</file>

<file path=ppt/theme/theme1.xml><?xml version="1.0" encoding="utf-8"?>
<a:theme xmlns:a="http://schemas.openxmlformats.org/drawingml/2006/main" name="Meridia Corpo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dia Corporate" id="{EF241CF1-2B67-4EBD-8CDD-6A29B7A7B8DD}" vid="{5BCE1FC1-6500-4EFD-AC3A-9B787AD77B5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essionRankData/>
</file>

<file path=customXml/item10.xml><?xml version="1.0" encoding="utf-8"?>
<SessionAnswerData>
  <AllAnswers/>
</SessionAnswerData>
</file>

<file path=customXml/item11.xml><?xml version="1.0" encoding="utf-8"?>
<SessionPresentationSettingsData>
  <Settings>
    <answerbulletformat>Numeric</answerbulletformat>
    <pointstoclock>No</pointstoclock>
    <answernowautoinsert>No</answernowautoinsert>
    <answernowstyle>Explosion</answernowstyle>
    <answernowtext>Answer Now</answernowtext>
    <chartcolors>Use PowerPoint Color Scheme</chartcolors>
    <charttype>Vertical</charttype>
    <correctanswerindicator>Checkmark</correctanswerindicator>
    <countdownautoinsert>Yes</countdownautoinsert>
    <countdownseconds>10</countdownseconds>
    <countdownsound>TicToc.wav</countdownsound>
    <countdownstyle>Stopwatch</countdownstyle>
    <gridautoinsert>No</gridautoinsert>
    <gridfillstyle>Answered</gridfillstyle>
    <gridfillcolor>255,255,0</gridfillcolor>
    <chartmodel>3D</chartmodel>
    <simulatedvotecount>50</simulatedvotecount>
    <gridcolor>176,216,255</gridcolor>
    <gridalternatecolor>62,158,255</gridalternatecolor>
    <gridincorrectcolor/>
    <gridopacity>100%</gridopacity>
    <gridtextstyle>Keypad #</gridtextstyle>
    <inputsource>Response Devices</inputsource>
    <userpreferredinputsource/>
    <multipleresponsedivisor># of Responses</multipleresponsedivisor>
    <participantsleaderboard>5</participantsleaderboard>
    <percentagedecimalplaces>0</percentagedecimalplaces>
    <responsecounterautoinsert>Yes</responsecounterautoinsert>
    <responsecounterstyle>Circle</responsecounterstyle>
    <responsecountertextcolor>0,0,0</responsecountertextcolor>
    <responsecounterfillcolor>79,129,189</responsecounterfillcolor>
    <responsecounterbordercolor>56,93,138</responsecounterbordercolor>
    <responsecounterdisplayvalue># of Votes Received</responsecounterdisplayvalue>
    <insertobjectusingcolor>Blue</insertobjectusingcolor>
    <showresults>Yes</showresults>
    <teamcolors>User Defined</teamcolors>
    <teamidentificationtype>None</teamidentificationtype>
    <teamscoringtype>Voting pads only</teamscoringtype>
    <teamscoringdecimalplaces>0</teamscoringdecimalplaces>
    <teamidentificationitem/>
    <teamsleaderboard>5</teamsleaderboard>
    <teamname1/>
    <teamname2/>
    <teamname3/>
    <teamname4/>
    <teamname5/>
    <teamname6/>
    <teamname7/>
    <teamname8/>
    <teamname9/>
    <teamname10/>
    <showcontrolbar>Slides with EZ-VOTE Objects</showcontrolbar>
    <defaultcorrectpointvalue>100</defaultcorrectpointvalue>
    <defaultincorrectpointvalue>0</defaultincorrectpointvalue>
    <chartcolor1>187,224,227</chartcolor1>
    <chartcolor2>51,51,153</chartcolor2>
    <chartcolor3>0,153,153</chartcolor3>
    <chartcolor4>153,204,0</chartcolor4>
    <chartcolor5>128,128,128</chartcolor5>
    <chartcolor6>0,0,0</chartcolor6>
    <chartcolor7>0,102,204</chartcolor7>
    <chartcolor8>204,204,255</chartcolor8>
    <chartcolor9>255,0,0</chartcolor9>
    <chartcolor10>255,255,0</chartcolor10>
    <teamcolor1>187,224,227</teamcolor1>
    <teamcolor2>51,51,153</teamcolor2>
    <teamcolor3>0,153,153</teamcolor3>
    <teamcolor4>153,204,0</teamcolor4>
    <teamcolor5>128,128,128</teamcolor5>
    <teamcolor6>0,0,0</teamcolor6>
    <teamcolor7>0,102,204</teamcolor7>
    <teamcolor8>204,204,255</teamcolor8>
    <teamcolor9>255,0,0</teamcolor9>
    <teamcolor10>255,255,0</teamcolor10>
    <displayanswerimagesduringvote>Yes</displayanswerimagesduringvote>
    <displayanswerimageswithresponses>Yes</displayanswerimageswithresponses>
    <displayanswertextduringvote>Yes</displayanswertextduringvote>
    <displayanswertextwithresponses>Yes</displayanswertextwithresponses>
    <questionslideid/>
    <controlbarstate>Expanded</controlbarstate>
    <isgridcolorknowncolor>No</isgridcolorknowncolor>
    <gridcolorname>255,255,0</gridcolorname>
    <autorec/>
    <autorectimeintrvl/>
    <chartvotesview>Percent Raw</chartvotesview>
    <chartlabelscolor>0,0,0</chartlabelscolor>
    <ischartlabelcolorknowncolor/>
    <chartlabelcolorname/>
    <chartxaxislabeltype>Full Text</chartxaxislabeltype>
    <controlbarposition>Top Left</controlbarposition>
    <teamscoreordertype>Ordinal order</teamscoreordertype>
    <legend>Show</legend>
    <bars>Show</bars>
  </Settings>
</SessionPresentationSettingsData>
</file>

<file path=customXml/item12.xml><?xml version="1.0" encoding="utf-8"?>
<SessionGroupWeightData/>
</file>

<file path=customXml/item13.xml><?xml version="1.0" encoding="utf-8"?>
<SessionSlideSettingsData>
  <Settings/>
</SessionSlideSettingsData>
</file>

<file path=customXml/item14.xml><?xml version="1.0" encoding="utf-8"?>
<SessionResponseData/>
</file>

<file path=customXml/item15.xml><?xml version="1.0" encoding="utf-8"?>
<CustomFieldInfoData/>
</file>

<file path=customXml/item16.xml><?xml version="1.0" encoding="utf-8"?>
<ParticipantInfoData/>
</file>

<file path=customXml/item2.xml><?xml version="1.0" encoding="utf-8"?>
<SessionQuestionData>
  <AllQuestions/>
</SessionQuestionData>
</file>

<file path=customXml/item3.xml><?xml version="1.0" encoding="utf-8"?>
<TeamNamesData>
  <TeamNames/>
</TeamNamesData>
</file>

<file path=customXml/item4.xml><?xml version="1.0" encoding="utf-8"?>
<SessionSlideDescriptorData/>
</file>

<file path=customXml/item5.xml><?xml version="1.0" encoding="utf-8"?>
<TextingSlideData/>
</file>

<file path=customXml/item6.xml><?xml version="1.0" encoding="utf-8"?>
<SessionResponseGridSettings>
  <AllResponseGridSettings/>
</SessionResponseGridSettings>
</file>

<file path=customXml/item7.xml><?xml version="1.0" encoding="utf-8"?>
<SessionCloseEndedDescriptorsData/>
</file>

<file path=customXml/item8.xml><?xml version="1.0" encoding="utf-8"?>
<SessionParticipantData/>
</file>

<file path=customXml/item9.xml><?xml version="1.0" encoding="utf-8"?>
<SessionSlideMasterData>
  <SlideMaster/>
</SessionSlideMasterData>
</file>

<file path=customXml/itemProps1.xml><?xml version="1.0" encoding="utf-8"?>
<ds:datastoreItem xmlns:ds="http://schemas.openxmlformats.org/officeDocument/2006/customXml" ds:itemID="{ABACBE5F-C6B5-48B0-87B4-1B2681E7215D}">
  <ds:schemaRefs/>
</ds:datastoreItem>
</file>

<file path=customXml/itemProps10.xml><?xml version="1.0" encoding="utf-8"?>
<ds:datastoreItem xmlns:ds="http://schemas.openxmlformats.org/officeDocument/2006/customXml" ds:itemID="{739334B4-55D8-4F43-8520-F745B6CC7D1D}">
  <ds:schemaRefs/>
</ds:datastoreItem>
</file>

<file path=customXml/itemProps11.xml><?xml version="1.0" encoding="utf-8"?>
<ds:datastoreItem xmlns:ds="http://schemas.openxmlformats.org/officeDocument/2006/customXml" ds:itemID="{50476FBE-29F1-4C7D-9610-6CE30C38E0C5}">
  <ds:schemaRefs/>
</ds:datastoreItem>
</file>

<file path=customXml/itemProps12.xml><?xml version="1.0" encoding="utf-8"?>
<ds:datastoreItem xmlns:ds="http://schemas.openxmlformats.org/officeDocument/2006/customXml" ds:itemID="{AFEB2CB0-FC4C-4903-AC21-1546EAFFF47D}">
  <ds:schemaRefs/>
</ds:datastoreItem>
</file>

<file path=customXml/itemProps13.xml><?xml version="1.0" encoding="utf-8"?>
<ds:datastoreItem xmlns:ds="http://schemas.openxmlformats.org/officeDocument/2006/customXml" ds:itemID="{D89AA53F-030E-4BE0-96BF-8B0BBF5376D2}">
  <ds:schemaRefs/>
</ds:datastoreItem>
</file>

<file path=customXml/itemProps14.xml><?xml version="1.0" encoding="utf-8"?>
<ds:datastoreItem xmlns:ds="http://schemas.openxmlformats.org/officeDocument/2006/customXml" ds:itemID="{EEA3BCA3-7188-4873-AE92-CAC9EFA5CFC3}">
  <ds:schemaRefs/>
</ds:datastoreItem>
</file>

<file path=customXml/itemProps15.xml><?xml version="1.0" encoding="utf-8"?>
<ds:datastoreItem xmlns:ds="http://schemas.openxmlformats.org/officeDocument/2006/customXml" ds:itemID="{C7BA9EF1-8659-49EB-B6A1-27DFF8B2C325}">
  <ds:schemaRefs/>
</ds:datastoreItem>
</file>

<file path=customXml/itemProps16.xml><?xml version="1.0" encoding="utf-8"?>
<ds:datastoreItem xmlns:ds="http://schemas.openxmlformats.org/officeDocument/2006/customXml" ds:itemID="{DD0C43E1-B1ED-42E2-985F-78EB317D283A}">
  <ds:schemaRefs/>
</ds:datastoreItem>
</file>

<file path=customXml/itemProps2.xml><?xml version="1.0" encoding="utf-8"?>
<ds:datastoreItem xmlns:ds="http://schemas.openxmlformats.org/officeDocument/2006/customXml" ds:itemID="{09ABC217-DD20-42D6-9D15-6FE017109DEB}">
  <ds:schemaRefs/>
</ds:datastoreItem>
</file>

<file path=customXml/itemProps3.xml><?xml version="1.0" encoding="utf-8"?>
<ds:datastoreItem xmlns:ds="http://schemas.openxmlformats.org/officeDocument/2006/customXml" ds:itemID="{009FC126-A114-45C4-889E-561C23C40458}">
  <ds:schemaRefs/>
</ds:datastoreItem>
</file>

<file path=customXml/itemProps4.xml><?xml version="1.0" encoding="utf-8"?>
<ds:datastoreItem xmlns:ds="http://schemas.openxmlformats.org/officeDocument/2006/customXml" ds:itemID="{002A6CC5-3F14-4D0B-8018-0388E64C1714}">
  <ds:schemaRefs/>
</ds:datastoreItem>
</file>

<file path=customXml/itemProps5.xml><?xml version="1.0" encoding="utf-8"?>
<ds:datastoreItem xmlns:ds="http://schemas.openxmlformats.org/officeDocument/2006/customXml" ds:itemID="{54D9CE35-6446-4D8C-AA03-8AE51BEAA5A7}">
  <ds:schemaRefs/>
</ds:datastoreItem>
</file>

<file path=customXml/itemProps6.xml><?xml version="1.0" encoding="utf-8"?>
<ds:datastoreItem xmlns:ds="http://schemas.openxmlformats.org/officeDocument/2006/customXml" ds:itemID="{A8E68A41-F11F-4EA4-8F84-EA0A83DBA094}">
  <ds:schemaRefs/>
</ds:datastoreItem>
</file>

<file path=customXml/itemProps7.xml><?xml version="1.0" encoding="utf-8"?>
<ds:datastoreItem xmlns:ds="http://schemas.openxmlformats.org/officeDocument/2006/customXml" ds:itemID="{ED175768-CCD6-46E2-B1C0-CCB123A3DAF3}">
  <ds:schemaRefs/>
</ds:datastoreItem>
</file>

<file path=customXml/itemProps8.xml><?xml version="1.0" encoding="utf-8"?>
<ds:datastoreItem xmlns:ds="http://schemas.openxmlformats.org/officeDocument/2006/customXml" ds:itemID="{B6CDF313-0E62-4A23-88C3-B5EB61AC016E}">
  <ds:schemaRefs/>
</ds:datastoreItem>
</file>

<file path=customXml/itemProps9.xml><?xml version="1.0" encoding="utf-8"?>
<ds:datastoreItem xmlns:ds="http://schemas.openxmlformats.org/officeDocument/2006/customXml" ds:itemID="{04DE8FE1-C09C-43BB-880E-373D106CC90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Meridia Corporate</Template>
  <TotalTime>150</TotalTime>
  <Words>397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Metropolis</vt:lpstr>
      <vt:lpstr>Segoe UI</vt:lpstr>
      <vt:lpstr>Meridia Corporate</vt:lpstr>
      <vt:lpstr>How to use A MERIDIA VOTING SYSTEM</vt:lpstr>
      <vt:lpstr>Introduction</vt:lpstr>
      <vt:lpstr>Using the Keypads</vt:lpstr>
      <vt:lpstr>Meridia Tips &amp; Tricks</vt:lpstr>
      <vt:lpstr>Using the Keypads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Meridia Support</dc:creator>
  <cp:lastModifiedBy>Peter Babel</cp:lastModifiedBy>
  <cp:revision>34</cp:revision>
  <dcterms:created xsi:type="dcterms:W3CDTF">2015-01-12T19:42:05Z</dcterms:created>
  <dcterms:modified xsi:type="dcterms:W3CDTF">2026-06-12T20:22:45Z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Version">
    <vt:lpwstr>2.1</vt:lpwstr>
  </property>
  <property fmtid="{D5CDD505-2E9C-101B-9397-08002B2CF9AE}" pid="3" name="SlidesCount">
    <vt:lpwstr>1</vt:lpwstr>
  </property>
  <property fmtid="{D5CDD505-2E9C-101B-9397-08002B2CF9AE}" pid="4" name="IsExistingPresentation">
    <vt:lpwstr>Yes</vt:lpwstr>
  </property>
  <property fmtid="{D5CDD505-2E9C-101B-9397-08002B2CF9AE}" pid="5" name="PresentationID">
    <vt:lpwstr>841506922a0549ac8e76077f8bd3ec2b</vt:lpwstr>
  </property>
</Properties>
</file>